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24"/>
  </p:notesMasterIdLst>
  <p:sldIdLst>
    <p:sldId id="301" r:id="rId2"/>
    <p:sldId id="2147470515" r:id="rId3"/>
    <p:sldId id="2147470510" r:id="rId4"/>
    <p:sldId id="2147470514" r:id="rId5"/>
    <p:sldId id="336" r:id="rId6"/>
    <p:sldId id="337" r:id="rId7"/>
    <p:sldId id="317" r:id="rId8"/>
    <p:sldId id="258" r:id="rId9"/>
    <p:sldId id="2147470509" r:id="rId10"/>
    <p:sldId id="1580" r:id="rId11"/>
    <p:sldId id="319" r:id="rId12"/>
    <p:sldId id="2147470511" r:id="rId13"/>
    <p:sldId id="2147470513" r:id="rId14"/>
    <p:sldId id="324" r:id="rId15"/>
    <p:sldId id="322" r:id="rId16"/>
    <p:sldId id="321" r:id="rId17"/>
    <p:sldId id="333" r:id="rId18"/>
    <p:sldId id="334" r:id="rId19"/>
    <p:sldId id="257" r:id="rId20"/>
    <p:sldId id="320" r:id="rId21"/>
    <p:sldId id="316" r:id="rId22"/>
    <p:sldId id="31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749B6-0D31-41D0-850F-86A6653ABD44}" v="2" dt="2024-05-19T17:28:07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8" autoAdjust="0"/>
    <p:restoredTop sz="94660"/>
  </p:normalViewPr>
  <p:slideViewPr>
    <p:cSldViewPr showGuides="1">
      <p:cViewPr>
        <p:scale>
          <a:sx n="75" d="100"/>
          <a:sy n="75" d="100"/>
        </p:scale>
        <p:origin x="1088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C2E64-4A4C-40EE-9FB0-F88247929CEF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F9FB8-424F-4B7B-B50D-8A6ED747BDC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8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7147F-DEEC-3643-82AD-5D42FDDB06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1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7147F-DEEC-3643-82AD-5D42FDDB06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86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16535-3E17-4C54-9E02-B10583B2FB9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53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16535-3E17-4C54-9E02-B10583B2FB9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31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16535-3E17-4C54-9E02-B10583B2FB9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0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68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40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631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923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827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790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17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01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\\Mac\Home\Desktop\REBRANDING\template pptx\RINA colour RGB-pres.png">
            <a:extLst>
              <a:ext uri="{FF2B5EF4-FFF2-40B4-BE49-F238E27FC236}">
                <a16:creationId xmlns:a16="http://schemas.microsoft.com/office/drawing/2014/main" id="{6698A77E-1DF9-4D8A-A461-36772842C9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106" y="418153"/>
            <a:ext cx="928437" cy="9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testo 6"/>
          <p:cNvSpPr>
            <a:spLocks noGrp="1"/>
          </p:cNvSpPr>
          <p:nvPr>
            <p:ph type="body" sz="quarter" idx="11"/>
          </p:nvPr>
        </p:nvSpPr>
        <p:spPr>
          <a:xfrm>
            <a:off x="276225" y="292507"/>
            <a:ext cx="7428442" cy="984376"/>
          </a:xfrm>
          <a:prstGeom prst="rect">
            <a:avLst/>
          </a:prstGeom>
        </p:spPr>
        <p:txBody>
          <a:bodyPr vert="horz" anchor="b"/>
          <a:lstStyle>
            <a:lvl1pPr marL="0" indent="0" algn="l" defTabSz="457189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it-IT" sz="2400" b="1" kern="1200" dirty="0" smtClean="0">
                <a:solidFill>
                  <a:srgbClr val="13294B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/>
              <a:t>Fare clic per modificare </a:t>
            </a:r>
          </a:p>
          <a:p>
            <a:pPr lvl="0"/>
            <a:r>
              <a:rPr lang="it-IT"/>
              <a:t>gli stili del testo dello schema</a:t>
            </a:r>
          </a:p>
        </p:txBody>
      </p:sp>
      <p:sp>
        <p:nvSpPr>
          <p:cNvPr id="11" name="Segnaposto testo 9"/>
          <p:cNvSpPr>
            <a:spLocks noGrp="1"/>
          </p:cNvSpPr>
          <p:nvPr>
            <p:ph type="body" sz="quarter" idx="12"/>
          </p:nvPr>
        </p:nvSpPr>
        <p:spPr>
          <a:xfrm>
            <a:off x="287338" y="1604435"/>
            <a:ext cx="8582030" cy="4993216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9" rtl="0" eaLnBrk="1" latinLnBrk="0" hangingPunct="1">
              <a:lnSpc>
                <a:spcPct val="150000"/>
              </a:lnSpc>
              <a:buNone/>
              <a:defRPr lang="it-IT" sz="1800" kern="1200" dirty="0" smtClean="0">
                <a:solidFill>
                  <a:srgbClr val="4C4E4E"/>
                </a:solidFill>
                <a:latin typeface="+mn-lt"/>
                <a:ea typeface="+mn-ea"/>
                <a:cs typeface="+mn-cs"/>
              </a:defRPr>
            </a:lvl1pPr>
            <a:lvl2pPr marL="742931" indent="-285743">
              <a:buFont typeface="Wingdings" panose="05000000000000000000" pitchFamily="2" charset="2"/>
              <a:buChar char="§"/>
              <a:defRPr lang="it-IT" sz="1800" kern="1200" dirty="0" smtClean="0">
                <a:solidFill>
                  <a:srgbClr val="3EB1C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3388A8E3-AFFA-4C60-BF43-4182BAE87019}"/>
              </a:ext>
            </a:extLst>
          </p:cNvPr>
          <p:cNvSpPr/>
          <p:nvPr userDrawn="1"/>
        </p:nvSpPr>
        <p:spPr>
          <a:xfrm flipV="1">
            <a:off x="-116600" y="965541"/>
            <a:ext cx="392830" cy="158408"/>
          </a:xfrm>
          <a:prstGeom prst="rect">
            <a:avLst/>
          </a:prstGeom>
          <a:solidFill>
            <a:srgbClr val="3EB1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389A630D-4438-7B2D-2C6A-6EF434D8D30E}"/>
              </a:ext>
            </a:extLst>
          </p:cNvPr>
          <p:cNvSpPr txBox="1">
            <a:spLocks/>
          </p:cNvSpPr>
          <p:nvPr userDrawn="1"/>
        </p:nvSpPr>
        <p:spPr>
          <a:xfrm>
            <a:off x="8433569" y="6504168"/>
            <a:ext cx="519963" cy="4868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CC2EAB6-BEC9-489D-A5C4-7B013850D02C}" type="slidenum">
              <a:rPr lang="it-IT" sz="9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9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39807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image char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3"/>
          <p:cNvSpPr>
            <a:spLocks noGrp="1"/>
          </p:cNvSpPr>
          <p:nvPr>
            <p:ph sz="quarter" idx="11"/>
          </p:nvPr>
        </p:nvSpPr>
        <p:spPr>
          <a:xfrm>
            <a:off x="276231" y="1681163"/>
            <a:ext cx="8588375" cy="4883036"/>
          </a:xfrm>
          <a:prstGeom prst="rect">
            <a:avLst/>
          </a:prstGeom>
        </p:spPr>
        <p:txBody>
          <a:bodyPr vert="horz"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it-IT"/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6CABFEFE-437C-43D6-B2A5-5DF1E83F3447}"/>
              </a:ext>
            </a:extLst>
          </p:cNvPr>
          <p:cNvSpPr/>
          <p:nvPr userDrawn="1"/>
        </p:nvSpPr>
        <p:spPr>
          <a:xfrm flipV="1">
            <a:off x="-116600" y="965541"/>
            <a:ext cx="392830" cy="158408"/>
          </a:xfrm>
          <a:prstGeom prst="rect">
            <a:avLst/>
          </a:prstGeom>
          <a:solidFill>
            <a:srgbClr val="3EB1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8" name="Picture 5" descr="\\Mac\Home\Desktop\REBRANDING\template pptx\RINA colour RGB-pres.png">
            <a:extLst>
              <a:ext uri="{FF2B5EF4-FFF2-40B4-BE49-F238E27FC236}">
                <a16:creationId xmlns:a16="http://schemas.microsoft.com/office/drawing/2014/main" id="{B3D3FF13-5F11-4548-8B1A-5057FE2799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106" y="418154"/>
            <a:ext cx="928437" cy="9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4C756C3-69C5-46D8-A5DD-7A7B6600E3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" y="292507"/>
            <a:ext cx="7428442" cy="984376"/>
          </a:xfrm>
          <a:prstGeom prst="rect">
            <a:avLst/>
          </a:prstGeom>
        </p:spPr>
        <p:txBody>
          <a:bodyPr vert="horz" anchor="b"/>
          <a:lstStyle>
            <a:lvl1pPr marL="0" indent="0" algn="l" defTabSz="457178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it-IT" sz="2400" b="1" kern="1200" dirty="0" smtClean="0">
                <a:solidFill>
                  <a:srgbClr val="13294B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/>
              <a:t>Fare clic per modificare </a:t>
            </a:r>
          </a:p>
          <a:p>
            <a:pPr lvl="0"/>
            <a:r>
              <a:rPr lang="it-IT"/>
              <a:t>gli stili del testo dello schema</a:t>
            </a: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97751BBD-09B2-3027-D846-5B0462E43FCE}"/>
              </a:ext>
            </a:extLst>
          </p:cNvPr>
          <p:cNvSpPr txBox="1">
            <a:spLocks/>
          </p:cNvSpPr>
          <p:nvPr userDrawn="1"/>
        </p:nvSpPr>
        <p:spPr>
          <a:xfrm>
            <a:off x="8433569" y="6504168"/>
            <a:ext cx="519963" cy="4868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CC2EAB6-BEC9-489D-A5C4-7B013850D02C}" type="slidenum">
              <a:rPr lang="it-IT" sz="9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9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8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81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06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89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1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3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0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92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E5677-B393-4F9B-B30C-11D2E4077C59}" type="datetimeFigureOut">
              <a:rPr lang="it-IT" smtClean="0"/>
              <a:pPr/>
              <a:t>19/05/2024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90D93D-5B9F-4ECC-A0F7-566059559B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5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8" r:id="rId17"/>
    <p:sldLayoutId id="214748375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jpe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nosistemspa.it/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hyperlink" Target="https://tecnosistemspa.it/" TargetMode="External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hyperlink" Target="https://tecnosistemspa.it/" TargetMode="External"/><Relationship Id="rId5" Type="http://schemas.openxmlformats.org/officeDocument/2006/relationships/image" Target="../media/image75.jpeg"/><Relationship Id="rId10" Type="http://schemas.openxmlformats.org/officeDocument/2006/relationships/image" Target="../media/image6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90.pn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17/06/relationships/model3d" Target="../media/model3d1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17/06/relationships/model3d" Target="../media/model3d3.glb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958279" y="644315"/>
            <a:ext cx="6294723" cy="270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it-IT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PROLUNGAMENTO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it-IT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DELLA LINEA 6 DELLA METROPOLITANA DI NAPOLI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it-IT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TRATTA CAMPEGNA – NISIDA E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it-IT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TRATTA CAMPEGNA – POSILLIPO</a:t>
            </a: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327233" y="4149080"/>
            <a:ext cx="7602928" cy="12241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8678A2-7B29-FBE6-E4E1-A8505B61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8593"/>
            <a:ext cx="3334801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3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magine Vettoriale Continenti, Illustrazioni Vettoriali Continenti |  Depositphotos">
            <a:extLst>
              <a:ext uri="{FF2B5EF4-FFF2-40B4-BE49-F238E27FC236}">
                <a16:creationId xmlns:a16="http://schemas.microsoft.com/office/drawing/2014/main" id="{898FFF1A-59BA-170E-055D-76999E2406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0117" y="2246736"/>
            <a:ext cx="5465846" cy="33159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al 3">
            <a:extLst>
              <a:ext uri="{FF2B5EF4-FFF2-40B4-BE49-F238E27FC236}">
                <a16:creationId xmlns:a16="http://schemas.microsoft.com/office/drawing/2014/main" id="{DFCA8DFB-545E-3F03-3C1C-8D2A767682DF}"/>
              </a:ext>
            </a:extLst>
          </p:cNvPr>
          <p:cNvSpPr/>
          <p:nvPr/>
        </p:nvSpPr>
        <p:spPr>
          <a:xfrm>
            <a:off x="4658421" y="3658105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69BE07CC-B6A5-2213-60EA-DD8A30002EE5}"/>
              </a:ext>
            </a:extLst>
          </p:cNvPr>
          <p:cNvCxnSpPr>
            <a:cxnSpLocks/>
          </p:cNvCxnSpPr>
          <p:nvPr/>
        </p:nvCxnSpPr>
        <p:spPr>
          <a:xfrm flipV="1">
            <a:off x="4738043" y="3461490"/>
            <a:ext cx="2045457" cy="194902"/>
          </a:xfrm>
          <a:prstGeom prst="straightConnector1">
            <a:avLst/>
          </a:prstGeom>
          <a:noFill/>
          <a:ln w="6345" cap="flat">
            <a:solidFill>
              <a:srgbClr val="92D050"/>
            </a:solidFill>
            <a:prstDash val="solid"/>
            <a:miter/>
          </a:ln>
        </p:spPr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44EA17F1-3E34-C952-0D2E-66131B63CB1C}"/>
              </a:ext>
            </a:extLst>
          </p:cNvPr>
          <p:cNvSpPr txBox="1"/>
          <p:nvPr/>
        </p:nvSpPr>
        <p:spPr>
          <a:xfrm>
            <a:off x="7341052" y="2990420"/>
            <a:ext cx="1621649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System Engineering 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Istanbul M2-M3-M4-M5 Lines </a:t>
            </a:r>
            <a:br>
              <a:rPr lang="en-US" sz="800" b="1" dirty="0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Several Clients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dirty="0" err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Makyol</a:t>
            </a:r>
            <a:r>
              <a:rPr lang="en-US" sz="800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 -  </a:t>
            </a:r>
            <a:r>
              <a:rPr lang="en-US" sz="800" dirty="0">
                <a:solidFill>
                  <a:srgbClr val="000000"/>
                </a:solidFill>
                <a:latin typeface="Arial" pitchFamily="34"/>
                <a:cs typeface="Arial"/>
              </a:rPr>
              <a:t>Turkey</a:t>
            </a:r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30A9F10D-2F4F-2075-EAD7-ED5792CEDF2E}"/>
              </a:ext>
            </a:extLst>
          </p:cNvPr>
          <p:cNvSpPr/>
          <p:nvPr/>
        </p:nvSpPr>
        <p:spPr>
          <a:xfrm>
            <a:off x="4977475" y="3918421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Oval 42">
            <a:extLst>
              <a:ext uri="{FF2B5EF4-FFF2-40B4-BE49-F238E27FC236}">
                <a16:creationId xmlns:a16="http://schemas.microsoft.com/office/drawing/2014/main" id="{192C930F-98EC-0F61-11AE-EDE30B6C5C35}"/>
              </a:ext>
            </a:extLst>
          </p:cNvPr>
          <p:cNvSpPr/>
          <p:nvPr/>
        </p:nvSpPr>
        <p:spPr>
          <a:xfrm>
            <a:off x="4393339" y="3593380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3EB1C8"/>
          </a:solidFill>
          <a:ln w="12701" cap="flat">
            <a:solidFill>
              <a:srgbClr val="3EB1C8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43">
            <a:extLst>
              <a:ext uri="{FF2B5EF4-FFF2-40B4-BE49-F238E27FC236}">
                <a16:creationId xmlns:a16="http://schemas.microsoft.com/office/drawing/2014/main" id="{2E846099-1B37-2E27-8404-A18940704F67}"/>
              </a:ext>
            </a:extLst>
          </p:cNvPr>
          <p:cNvCxnSpPr>
            <a:cxnSpLocks/>
            <a:endCxn id="64" idx="3"/>
          </p:cNvCxnSpPr>
          <p:nvPr/>
        </p:nvCxnSpPr>
        <p:spPr>
          <a:xfrm flipH="1" flipV="1">
            <a:off x="2524516" y="2094256"/>
            <a:ext cx="1893524" cy="1548187"/>
          </a:xfrm>
          <a:prstGeom prst="straightConnector1">
            <a:avLst/>
          </a:prstGeom>
          <a:noFill/>
          <a:ln w="6345" cap="flat">
            <a:solidFill>
              <a:srgbClr val="3EB1C8"/>
            </a:solidFill>
            <a:prstDash val="solid"/>
            <a:miter/>
          </a:ln>
        </p:spPr>
      </p:cxnSp>
      <p:sp>
        <p:nvSpPr>
          <p:cNvPr id="10" name="TextBox 46">
            <a:extLst>
              <a:ext uri="{FF2B5EF4-FFF2-40B4-BE49-F238E27FC236}">
                <a16:creationId xmlns:a16="http://schemas.microsoft.com/office/drawing/2014/main" id="{7FE69EE7-3089-9F02-981B-7534C8202A05}"/>
              </a:ext>
            </a:extLst>
          </p:cNvPr>
          <p:cNvSpPr txBox="1"/>
          <p:nvPr/>
        </p:nvSpPr>
        <p:spPr>
          <a:xfrm>
            <a:off x="742016" y="1738818"/>
            <a:ext cx="1434376" cy="4616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Technical Advisor</a:t>
            </a:r>
            <a:b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</a:b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Milan Metro 5</a:t>
            </a:r>
            <a:br>
              <a:rPr lang="en-US" sz="800" b="1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Metro 5 S.p.A - Italy </a:t>
            </a:r>
            <a:endParaRPr lang="en-US" sz="800">
              <a:solidFill>
                <a:srgbClr val="4C4E4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1" name="TextBox 87">
            <a:extLst>
              <a:ext uri="{FF2B5EF4-FFF2-40B4-BE49-F238E27FC236}">
                <a16:creationId xmlns:a16="http://schemas.microsoft.com/office/drawing/2014/main" id="{D34BEDDA-9554-C96C-80CD-8D15145B9B03}"/>
              </a:ext>
            </a:extLst>
          </p:cNvPr>
          <p:cNvSpPr txBox="1"/>
          <p:nvPr/>
        </p:nvSpPr>
        <p:spPr>
          <a:xfrm>
            <a:off x="2247374" y="5384240"/>
            <a:ext cx="1228321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Red Line North Underground Doha Metro Phase 1 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ISG JV - Qatar</a:t>
            </a:r>
            <a:endParaRPr lang="en-US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12" name="Oval 92">
            <a:extLst>
              <a:ext uri="{FF2B5EF4-FFF2-40B4-BE49-F238E27FC236}">
                <a16:creationId xmlns:a16="http://schemas.microsoft.com/office/drawing/2014/main" id="{2F1667D5-343A-F3AB-DF2F-B560EC97AE83}"/>
              </a:ext>
            </a:extLst>
          </p:cNvPr>
          <p:cNvSpPr/>
          <p:nvPr/>
        </p:nvSpPr>
        <p:spPr>
          <a:xfrm>
            <a:off x="5096702" y="3991206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3" name="Straight Connector 93">
            <a:extLst>
              <a:ext uri="{FF2B5EF4-FFF2-40B4-BE49-F238E27FC236}">
                <a16:creationId xmlns:a16="http://schemas.microsoft.com/office/drawing/2014/main" id="{70426FB0-9A8F-193E-5FF6-31D3527BA17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063794" y="3985005"/>
            <a:ext cx="2950302" cy="1441404"/>
          </a:xfrm>
          <a:prstGeom prst="straightConnector1">
            <a:avLst/>
          </a:prstGeom>
          <a:noFill/>
          <a:ln w="6345" cap="flat">
            <a:solidFill>
              <a:srgbClr val="92D050"/>
            </a:solidFill>
            <a:prstDash val="solid"/>
            <a:miter/>
          </a:ln>
        </p:spPr>
      </p:cxnSp>
      <p:sp>
        <p:nvSpPr>
          <p:cNvPr id="14" name="TextBox 96">
            <a:extLst>
              <a:ext uri="{FF2B5EF4-FFF2-40B4-BE49-F238E27FC236}">
                <a16:creationId xmlns:a16="http://schemas.microsoft.com/office/drawing/2014/main" id="{A1C0BC54-2E28-F200-022D-64E98D1C9BD2}"/>
              </a:ext>
            </a:extLst>
          </p:cNvPr>
          <p:cNvSpPr txBox="1"/>
          <p:nvPr/>
        </p:nvSpPr>
        <p:spPr>
          <a:xfrm>
            <a:off x="173023" y="5384240"/>
            <a:ext cx="1464321" cy="4616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Test &amp; Commissioning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Dubai Red Line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Thales International - UAE</a:t>
            </a:r>
            <a:endParaRPr lang="en-US" sz="800" b="1">
              <a:solidFill>
                <a:srgbClr val="4C4E4E"/>
              </a:solidFill>
              <a:latin typeface="Arial" pitchFamily="34"/>
              <a:cs typeface="Arial"/>
            </a:endParaRPr>
          </a:p>
        </p:txBody>
      </p:sp>
      <p:sp>
        <p:nvSpPr>
          <p:cNvPr id="15" name="Oval 97">
            <a:extLst>
              <a:ext uri="{FF2B5EF4-FFF2-40B4-BE49-F238E27FC236}">
                <a16:creationId xmlns:a16="http://schemas.microsoft.com/office/drawing/2014/main" id="{98ED8F48-97BD-B0A9-2580-160E6B0AC347}"/>
              </a:ext>
            </a:extLst>
          </p:cNvPr>
          <p:cNvSpPr/>
          <p:nvPr/>
        </p:nvSpPr>
        <p:spPr>
          <a:xfrm>
            <a:off x="4477068" y="3086910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98">
            <a:extLst>
              <a:ext uri="{FF2B5EF4-FFF2-40B4-BE49-F238E27FC236}">
                <a16:creationId xmlns:a16="http://schemas.microsoft.com/office/drawing/2014/main" id="{1673B45B-E0F2-350D-B4A1-AEE9F6D4DD27}"/>
              </a:ext>
            </a:extLst>
          </p:cNvPr>
          <p:cNvCxnSpPr>
            <a:cxnSpLocks/>
            <a:stCxn id="63" idx="2"/>
            <a:endCxn id="15" idx="1"/>
          </p:cNvCxnSpPr>
          <p:nvPr/>
        </p:nvCxnSpPr>
        <p:spPr>
          <a:xfrm flipH="1">
            <a:off x="4550311" y="2182455"/>
            <a:ext cx="1231193" cy="937746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</a:ln>
        </p:spPr>
      </p:cxnSp>
      <p:sp>
        <p:nvSpPr>
          <p:cNvPr id="17" name="TextBox 106">
            <a:extLst>
              <a:ext uri="{FF2B5EF4-FFF2-40B4-BE49-F238E27FC236}">
                <a16:creationId xmlns:a16="http://schemas.microsoft.com/office/drawing/2014/main" id="{CAFEDFCB-6CF0-055F-EE8F-96E93DB1265F}"/>
              </a:ext>
            </a:extLst>
          </p:cNvPr>
          <p:cNvSpPr txBox="1"/>
          <p:nvPr/>
        </p:nvSpPr>
        <p:spPr>
          <a:xfrm>
            <a:off x="6013219" y="1606404"/>
            <a:ext cx="1984982" cy="70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 b="1" dirty="0">
              <a:solidFill>
                <a:srgbClr val="000000"/>
              </a:solidFill>
              <a:latin typeface="Arial" pitchFamily="34"/>
              <a:ea typeface="Calibri"/>
              <a:cs typeface="Arial"/>
            </a:endParaRP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System Engineering 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Stockholm Metro - Red Line 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dirty="0">
                <a:solidFill>
                  <a:srgbClr val="4C4E4E"/>
                </a:solidFill>
                <a:latin typeface="Arial" pitchFamily="34"/>
                <a:cs typeface="Arial"/>
              </a:rPr>
              <a:t>SL - </a:t>
            </a:r>
            <a:r>
              <a:rPr lang="en-US" sz="800" dirty="0" err="1">
                <a:solidFill>
                  <a:srgbClr val="4C4E4E"/>
                </a:solidFill>
                <a:latin typeface="Arial" pitchFamily="34"/>
                <a:cs typeface="Arial"/>
              </a:rPr>
              <a:t>Storstockholms</a:t>
            </a:r>
            <a:r>
              <a:rPr lang="en-US" sz="800" dirty="0">
                <a:solidFill>
                  <a:srgbClr val="4C4E4E"/>
                </a:solidFill>
                <a:latin typeface="Arial" pitchFamily="34"/>
                <a:cs typeface="Arial"/>
              </a:rPr>
              <a:t> </a:t>
            </a:r>
            <a:r>
              <a:rPr lang="en-US" sz="800" dirty="0" err="1">
                <a:solidFill>
                  <a:srgbClr val="4C4E4E"/>
                </a:solidFill>
                <a:latin typeface="Arial" pitchFamily="34"/>
                <a:cs typeface="Arial"/>
              </a:rPr>
              <a:t>Lokaltrafik</a:t>
            </a:r>
            <a:r>
              <a:rPr lang="en-US" sz="800" dirty="0">
                <a:solidFill>
                  <a:srgbClr val="4C4E4E"/>
                </a:solidFill>
                <a:latin typeface="Arial" pitchFamily="34"/>
                <a:cs typeface="Arial"/>
              </a:rPr>
              <a:t> - Sweden</a:t>
            </a:r>
            <a:endParaRPr lang="en-US" dirty="0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18" name="Oval 111">
            <a:extLst>
              <a:ext uri="{FF2B5EF4-FFF2-40B4-BE49-F238E27FC236}">
                <a16:creationId xmlns:a16="http://schemas.microsoft.com/office/drawing/2014/main" id="{701C7ED6-150D-8DEC-7396-6E6D04F9842D}"/>
              </a:ext>
            </a:extLst>
          </p:cNvPr>
          <p:cNvSpPr/>
          <p:nvPr/>
        </p:nvSpPr>
        <p:spPr>
          <a:xfrm>
            <a:off x="4701901" y="3691402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Oval 152">
            <a:extLst>
              <a:ext uri="{FF2B5EF4-FFF2-40B4-BE49-F238E27FC236}">
                <a16:creationId xmlns:a16="http://schemas.microsoft.com/office/drawing/2014/main" id="{87E12EA4-2CF0-0690-3B4E-FD52360A19D6}"/>
              </a:ext>
            </a:extLst>
          </p:cNvPr>
          <p:cNvSpPr/>
          <p:nvPr/>
        </p:nvSpPr>
        <p:spPr>
          <a:xfrm>
            <a:off x="4140766" y="3667315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173">
            <a:extLst>
              <a:ext uri="{FF2B5EF4-FFF2-40B4-BE49-F238E27FC236}">
                <a16:creationId xmlns:a16="http://schemas.microsoft.com/office/drawing/2014/main" id="{8551496E-A9B6-0AD1-DF16-2CB21E9546E9}"/>
              </a:ext>
            </a:extLst>
          </p:cNvPr>
          <p:cNvSpPr txBox="1"/>
          <p:nvPr/>
        </p:nvSpPr>
        <p:spPr>
          <a:xfrm>
            <a:off x="7312764" y="5134575"/>
            <a:ext cx="1636428" cy="4616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Feasibility &amp; Design Services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Bangalore Metro Extension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000000"/>
                </a:solidFill>
                <a:latin typeface="Arial" pitchFamily="34"/>
                <a:cs typeface="Arial" pitchFamily="34"/>
              </a:rPr>
              <a:t>BMRCL - </a:t>
            </a:r>
            <a:r>
              <a:rPr lang="en-US" sz="800">
                <a:solidFill>
                  <a:srgbClr val="4C4E4E"/>
                </a:solidFill>
                <a:latin typeface="Arial" pitchFamily="34"/>
                <a:cs typeface="Arial" pitchFamily="34"/>
              </a:rPr>
              <a:t>India</a:t>
            </a:r>
          </a:p>
        </p:txBody>
      </p:sp>
      <p:sp>
        <p:nvSpPr>
          <p:cNvPr id="23" name="Oval 184">
            <a:extLst>
              <a:ext uri="{FF2B5EF4-FFF2-40B4-BE49-F238E27FC236}">
                <a16:creationId xmlns:a16="http://schemas.microsoft.com/office/drawing/2014/main" id="{21033204-4680-4194-3BAE-9EDC9A143D20}"/>
              </a:ext>
            </a:extLst>
          </p:cNvPr>
          <p:cNvSpPr/>
          <p:nvPr/>
        </p:nvSpPr>
        <p:spPr>
          <a:xfrm>
            <a:off x="5433643" y="4051117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3294B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24" name="Straight Connector 185">
            <a:extLst>
              <a:ext uri="{FF2B5EF4-FFF2-40B4-BE49-F238E27FC236}">
                <a16:creationId xmlns:a16="http://schemas.microsoft.com/office/drawing/2014/main" id="{A72B11B1-723C-2FAF-2955-93108034D860}"/>
              </a:ext>
            </a:extLst>
          </p:cNvPr>
          <p:cNvCxnSpPr>
            <a:cxnSpLocks/>
            <a:stCxn id="23" idx="6"/>
            <a:endCxn id="32" idx="0"/>
          </p:cNvCxnSpPr>
          <p:nvPr/>
        </p:nvCxnSpPr>
        <p:spPr>
          <a:xfrm>
            <a:off x="5496160" y="4107950"/>
            <a:ext cx="1641491" cy="1061796"/>
          </a:xfrm>
          <a:prstGeom prst="straightConnector1">
            <a:avLst/>
          </a:prstGeom>
          <a:noFill/>
          <a:ln w="6345" cap="flat">
            <a:solidFill>
              <a:srgbClr val="002060"/>
            </a:solidFill>
            <a:prstDash val="solid"/>
            <a:miter/>
          </a:ln>
        </p:spPr>
      </p:cxnSp>
      <p:sp>
        <p:nvSpPr>
          <p:cNvPr id="25" name="TextBox 80">
            <a:extLst>
              <a:ext uri="{FF2B5EF4-FFF2-40B4-BE49-F238E27FC236}">
                <a16:creationId xmlns:a16="http://schemas.microsoft.com/office/drawing/2014/main" id="{AA87A02E-AC7D-D88D-0CF8-C0BF99760E6D}"/>
              </a:ext>
            </a:extLst>
          </p:cNvPr>
          <p:cNvSpPr txBox="1"/>
          <p:nvPr/>
        </p:nvSpPr>
        <p:spPr>
          <a:xfrm>
            <a:off x="3397347" y="5310593"/>
            <a:ext cx="1625510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RAM &amp; Safety Engineering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4C4E4E"/>
                </a:solidFill>
                <a:latin typeface="Arial" pitchFamily="34"/>
                <a:ea typeface="Calibri"/>
                <a:cs typeface="Arial"/>
              </a:rPr>
              <a:t>Dubai </a:t>
            </a:r>
            <a:r>
              <a:rPr lang="en-US" sz="800" b="1" err="1">
                <a:solidFill>
                  <a:srgbClr val="4C4E4E"/>
                </a:solidFill>
                <a:latin typeface="Arial" pitchFamily="34"/>
                <a:ea typeface="Calibri"/>
                <a:cs typeface="Arial"/>
              </a:rPr>
              <a:t>Expolink</a:t>
            </a:r>
            <a:r>
              <a:rPr lang="en-US" sz="800" b="1">
                <a:solidFill>
                  <a:srgbClr val="4C4E4E"/>
                </a:solidFill>
                <a:latin typeface="Arial" pitchFamily="34"/>
                <a:ea typeface="Calibri"/>
                <a:cs typeface="Arial"/>
              </a:rPr>
              <a:t> Route 2020</a:t>
            </a:r>
            <a:br>
              <a:rPr lang="en-US" sz="800" b="1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 err="1">
                <a:solidFill>
                  <a:srgbClr val="4C4E4E"/>
                </a:solidFill>
                <a:latin typeface="Arial" pitchFamily="34"/>
                <a:cs typeface="Arial"/>
              </a:rPr>
              <a:t>Acciona</a:t>
            </a: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 </a:t>
            </a:r>
            <a:r>
              <a:rPr lang="en-US" sz="800" err="1">
                <a:solidFill>
                  <a:srgbClr val="4C4E4E"/>
                </a:solidFill>
                <a:latin typeface="Arial" pitchFamily="34"/>
                <a:cs typeface="Arial"/>
              </a:rPr>
              <a:t>Gulermak</a:t>
            </a: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 CW JV / Thales - UAE</a:t>
            </a:r>
            <a:endParaRPr lang="en-US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7" name="Oval 118">
            <a:extLst>
              <a:ext uri="{FF2B5EF4-FFF2-40B4-BE49-F238E27FC236}">
                <a16:creationId xmlns:a16="http://schemas.microsoft.com/office/drawing/2014/main" id="{279E2CB0-C70D-79E3-4941-FFE6CB8C6074}"/>
              </a:ext>
            </a:extLst>
          </p:cNvPr>
          <p:cNvSpPr/>
          <p:nvPr/>
        </p:nvSpPr>
        <p:spPr>
          <a:xfrm>
            <a:off x="5066005" y="3947178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29" name="Straight Connector 73">
            <a:extLst>
              <a:ext uri="{FF2B5EF4-FFF2-40B4-BE49-F238E27FC236}">
                <a16:creationId xmlns:a16="http://schemas.microsoft.com/office/drawing/2014/main" id="{1AFEEA0D-276E-1E78-D372-37BB1ECBA917}"/>
              </a:ext>
            </a:extLst>
          </p:cNvPr>
          <p:cNvCxnSpPr>
            <a:cxnSpLocks/>
            <a:stCxn id="21" idx="3"/>
          </p:cNvCxnSpPr>
          <p:nvPr/>
        </p:nvCxnSpPr>
        <p:spPr>
          <a:xfrm flipH="1" flipV="1">
            <a:off x="1822224" y="3144184"/>
            <a:ext cx="2318542" cy="556424"/>
          </a:xfrm>
          <a:prstGeom prst="straightConnector1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</p:cxnSp>
      <p:sp>
        <p:nvSpPr>
          <p:cNvPr id="30" name="Oval 81">
            <a:extLst>
              <a:ext uri="{FF2B5EF4-FFF2-40B4-BE49-F238E27FC236}">
                <a16:creationId xmlns:a16="http://schemas.microsoft.com/office/drawing/2014/main" id="{BF68EF43-3746-2475-A31D-18620A422727}"/>
              </a:ext>
            </a:extLst>
          </p:cNvPr>
          <p:cNvSpPr/>
          <p:nvPr/>
        </p:nvSpPr>
        <p:spPr>
          <a:xfrm>
            <a:off x="1396635" y="2921795"/>
            <a:ext cx="405212" cy="4116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31" name="Oval 86">
            <a:extLst>
              <a:ext uri="{FF2B5EF4-FFF2-40B4-BE49-F238E27FC236}">
                <a16:creationId xmlns:a16="http://schemas.microsoft.com/office/drawing/2014/main" id="{DCE2F805-8A87-BF37-79E2-324567CC6720}"/>
              </a:ext>
            </a:extLst>
          </p:cNvPr>
          <p:cNvSpPr/>
          <p:nvPr/>
        </p:nvSpPr>
        <p:spPr>
          <a:xfrm>
            <a:off x="2623979" y="4927937"/>
            <a:ext cx="409117" cy="40124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32" name="Oval 95">
            <a:extLst>
              <a:ext uri="{FF2B5EF4-FFF2-40B4-BE49-F238E27FC236}">
                <a16:creationId xmlns:a16="http://schemas.microsoft.com/office/drawing/2014/main" id="{605D6600-D01A-03F5-CC59-450A1BDD4D5A}"/>
              </a:ext>
            </a:extLst>
          </p:cNvPr>
          <p:cNvSpPr/>
          <p:nvPr/>
        </p:nvSpPr>
        <p:spPr>
          <a:xfrm>
            <a:off x="6932037" y="5169747"/>
            <a:ext cx="411226" cy="39023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33" name="TextBox 99">
            <a:extLst>
              <a:ext uri="{FF2B5EF4-FFF2-40B4-BE49-F238E27FC236}">
                <a16:creationId xmlns:a16="http://schemas.microsoft.com/office/drawing/2014/main" id="{ACCDBA68-E520-4F8D-6CF7-D24E4D36C28B}"/>
              </a:ext>
            </a:extLst>
          </p:cNvPr>
          <p:cNvSpPr txBox="1"/>
          <p:nvPr/>
        </p:nvSpPr>
        <p:spPr>
          <a:xfrm>
            <a:off x="-46244" y="2843260"/>
            <a:ext cx="1447812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System Engineering &amp; TA for Rolling Stock 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Metro do Porto</a:t>
            </a:r>
            <a:br>
              <a:rPr lang="en-US" sz="800" b="1" dirty="0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 dirty="0">
                <a:solidFill>
                  <a:srgbClr val="4C4E4E"/>
                </a:solidFill>
                <a:latin typeface="Arial" pitchFamily="34"/>
                <a:cs typeface="Arial"/>
              </a:rPr>
              <a:t>Metro do Porto  - Portugal </a:t>
            </a:r>
            <a:endParaRPr lang="en-US" sz="800" dirty="0">
              <a:solidFill>
                <a:srgbClr val="4C4E4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7" name="Oval 119">
            <a:extLst>
              <a:ext uri="{FF2B5EF4-FFF2-40B4-BE49-F238E27FC236}">
                <a16:creationId xmlns:a16="http://schemas.microsoft.com/office/drawing/2014/main" id="{01004E8E-AF49-3734-9A0F-7650C8D28B97}"/>
              </a:ext>
            </a:extLst>
          </p:cNvPr>
          <p:cNvSpPr/>
          <p:nvPr/>
        </p:nvSpPr>
        <p:spPr>
          <a:xfrm>
            <a:off x="4371112" y="3340999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Oval 64">
            <a:extLst>
              <a:ext uri="{FF2B5EF4-FFF2-40B4-BE49-F238E27FC236}">
                <a16:creationId xmlns:a16="http://schemas.microsoft.com/office/drawing/2014/main" id="{47F043E9-87B1-99D2-5831-93F757BD645F}"/>
              </a:ext>
            </a:extLst>
          </p:cNvPr>
          <p:cNvSpPr/>
          <p:nvPr/>
        </p:nvSpPr>
        <p:spPr>
          <a:xfrm>
            <a:off x="4794991" y="3760585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extBox 83">
            <a:extLst>
              <a:ext uri="{FF2B5EF4-FFF2-40B4-BE49-F238E27FC236}">
                <a16:creationId xmlns:a16="http://schemas.microsoft.com/office/drawing/2014/main" id="{3D03051C-102A-93A2-6612-C9A41D1704CD}"/>
              </a:ext>
            </a:extLst>
          </p:cNvPr>
          <p:cNvSpPr txBox="1"/>
          <p:nvPr/>
        </p:nvSpPr>
        <p:spPr>
          <a:xfrm>
            <a:off x="7396861" y="2237266"/>
            <a:ext cx="1621649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System Engineering 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Incheon LRT Line 2 </a:t>
            </a:r>
            <a:br>
              <a:rPr lang="en-US" sz="800" b="1" dirty="0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 dirty="0">
                <a:solidFill>
                  <a:srgbClr val="000000"/>
                </a:solidFill>
                <a:latin typeface="Arial" pitchFamily="34"/>
                <a:cs typeface="Arial"/>
              </a:rPr>
              <a:t>POSCO / </a:t>
            </a:r>
            <a:r>
              <a:rPr lang="en-US" sz="800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Hyundai </a:t>
            </a:r>
            <a:r>
              <a:rPr lang="en-US" sz="800" dirty="0" err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Rotem</a:t>
            </a:r>
            <a:r>
              <a:rPr lang="en-US" sz="800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 </a:t>
            </a:r>
            <a:endParaRPr lang="en-US" sz="800" dirty="0">
              <a:solidFill>
                <a:srgbClr val="000000"/>
              </a:solidFill>
              <a:latin typeface="Arial" pitchFamily="34"/>
              <a:cs typeface="Arial"/>
            </a:endParaRP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dirty="0">
                <a:solidFill>
                  <a:srgbClr val="000000"/>
                </a:solidFill>
                <a:latin typeface="Arial" pitchFamily="34"/>
                <a:cs typeface="Arial"/>
              </a:rPr>
              <a:t>South Korea</a:t>
            </a:r>
          </a:p>
        </p:txBody>
      </p:sp>
      <p:cxnSp>
        <p:nvCxnSpPr>
          <p:cNvPr id="43" name="Straight Connector 84">
            <a:extLst>
              <a:ext uri="{FF2B5EF4-FFF2-40B4-BE49-F238E27FC236}">
                <a16:creationId xmlns:a16="http://schemas.microsoft.com/office/drawing/2014/main" id="{03A1606D-C1E6-CF47-E71D-9670986DA6E2}"/>
              </a:ext>
            </a:extLst>
          </p:cNvPr>
          <p:cNvCxnSpPr>
            <a:cxnSpLocks/>
            <a:endCxn id="44" idx="3"/>
          </p:cNvCxnSpPr>
          <p:nvPr/>
        </p:nvCxnSpPr>
        <p:spPr>
          <a:xfrm flipV="1">
            <a:off x="6232288" y="2517587"/>
            <a:ext cx="657980" cy="677743"/>
          </a:xfrm>
          <a:prstGeom prst="straightConnector1">
            <a:avLst/>
          </a:prstGeom>
          <a:noFill/>
          <a:ln w="6345" cap="flat">
            <a:solidFill>
              <a:srgbClr val="002060"/>
            </a:solidFill>
            <a:prstDash val="solid"/>
            <a:miter/>
          </a:ln>
        </p:spPr>
      </p:cxnSp>
      <p:sp>
        <p:nvSpPr>
          <p:cNvPr id="44" name="Oval 85">
            <a:extLst>
              <a:ext uri="{FF2B5EF4-FFF2-40B4-BE49-F238E27FC236}">
                <a16:creationId xmlns:a16="http://schemas.microsoft.com/office/drawing/2014/main" id="{136E8E16-361D-EEBC-4953-120C4BE9E09E}"/>
              </a:ext>
            </a:extLst>
          </p:cNvPr>
          <p:cNvSpPr/>
          <p:nvPr/>
        </p:nvSpPr>
        <p:spPr>
          <a:xfrm>
            <a:off x="6890268" y="2311736"/>
            <a:ext cx="405212" cy="4116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45" name="Oval 89">
            <a:extLst>
              <a:ext uri="{FF2B5EF4-FFF2-40B4-BE49-F238E27FC236}">
                <a16:creationId xmlns:a16="http://schemas.microsoft.com/office/drawing/2014/main" id="{7EFA52F3-2B25-1B09-FC92-D0785664D9A7}"/>
              </a:ext>
            </a:extLst>
          </p:cNvPr>
          <p:cNvSpPr/>
          <p:nvPr/>
        </p:nvSpPr>
        <p:spPr>
          <a:xfrm>
            <a:off x="6114052" y="3617005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3294B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6" name="Picture 52" descr="A picture containing text, outdoor, transport, traveling&#10;&#10;Description automatically generated">
            <a:extLst>
              <a:ext uri="{FF2B5EF4-FFF2-40B4-BE49-F238E27FC236}">
                <a16:creationId xmlns:a16="http://schemas.microsoft.com/office/drawing/2014/main" id="{C87ECB73-4D92-2E3C-C8BB-D21CA4ABE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028" y="2925425"/>
            <a:ext cx="423707" cy="4014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Picture 54">
            <a:extLst>
              <a:ext uri="{FF2B5EF4-FFF2-40B4-BE49-F238E27FC236}">
                <a16:creationId xmlns:a16="http://schemas.microsoft.com/office/drawing/2014/main" id="{E073A724-AFCA-066F-7969-5E5B74024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226" y="4936054"/>
            <a:ext cx="426615" cy="3898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Picture 58" descr="A picture containing moving, blurry&#10;&#10;Description automatically generated">
            <a:extLst>
              <a:ext uri="{FF2B5EF4-FFF2-40B4-BE49-F238E27FC236}">
                <a16:creationId xmlns:a16="http://schemas.microsoft.com/office/drawing/2014/main" id="{50F96890-5BB1-4A23-4F15-3F8F529AD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672" y="2304976"/>
            <a:ext cx="411974" cy="40888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9" name="Straight Connector 120">
            <a:extLst>
              <a:ext uri="{FF2B5EF4-FFF2-40B4-BE49-F238E27FC236}">
                <a16:creationId xmlns:a16="http://schemas.microsoft.com/office/drawing/2014/main" id="{60F86DFF-A945-9B2C-2694-6B259BF87587}"/>
              </a:ext>
            </a:extLst>
          </p:cNvPr>
          <p:cNvCxnSpPr>
            <a:cxnSpLocks/>
            <a:stCxn id="50" idx="0"/>
            <a:endCxn id="65" idx="2"/>
          </p:cNvCxnSpPr>
          <p:nvPr/>
        </p:nvCxnSpPr>
        <p:spPr>
          <a:xfrm flipV="1">
            <a:off x="4381350" y="2219916"/>
            <a:ext cx="155742" cy="1330513"/>
          </a:xfrm>
          <a:prstGeom prst="straightConnector1">
            <a:avLst/>
          </a:prstGeom>
          <a:noFill/>
          <a:ln w="6345" cap="flat">
            <a:solidFill>
              <a:srgbClr val="3EB1C8"/>
            </a:solidFill>
            <a:prstDash val="solid"/>
            <a:miter/>
          </a:ln>
        </p:spPr>
      </p:cxnSp>
      <p:sp>
        <p:nvSpPr>
          <p:cNvPr id="50" name="Oval 122">
            <a:extLst>
              <a:ext uri="{FF2B5EF4-FFF2-40B4-BE49-F238E27FC236}">
                <a16:creationId xmlns:a16="http://schemas.microsoft.com/office/drawing/2014/main" id="{507AD42E-B1FF-EFAF-79FD-B697BADB3993}"/>
              </a:ext>
            </a:extLst>
          </p:cNvPr>
          <p:cNvSpPr/>
          <p:nvPr/>
        </p:nvSpPr>
        <p:spPr>
          <a:xfrm>
            <a:off x="4344729" y="3550429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3EB1C8"/>
          </a:solidFill>
          <a:ln w="12701" cap="flat">
            <a:solidFill>
              <a:srgbClr val="3EB1C8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Oval 123">
            <a:extLst>
              <a:ext uri="{FF2B5EF4-FFF2-40B4-BE49-F238E27FC236}">
                <a16:creationId xmlns:a16="http://schemas.microsoft.com/office/drawing/2014/main" id="{25C2552A-58C2-A6D3-0F21-F133D762933C}"/>
              </a:ext>
            </a:extLst>
          </p:cNvPr>
          <p:cNvSpPr/>
          <p:nvPr/>
        </p:nvSpPr>
        <p:spPr>
          <a:xfrm>
            <a:off x="2145955" y="1780012"/>
            <a:ext cx="405980" cy="39513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3EB1C8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52" name="Oval 124">
            <a:extLst>
              <a:ext uri="{FF2B5EF4-FFF2-40B4-BE49-F238E27FC236}">
                <a16:creationId xmlns:a16="http://schemas.microsoft.com/office/drawing/2014/main" id="{A8EA3321-8EAF-5617-3224-221FC1D65FE0}"/>
              </a:ext>
            </a:extLst>
          </p:cNvPr>
          <p:cNvSpPr/>
          <p:nvPr/>
        </p:nvSpPr>
        <p:spPr>
          <a:xfrm>
            <a:off x="4329282" y="1812565"/>
            <a:ext cx="393821" cy="41251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3EB1C8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53" name="Oval 126">
            <a:extLst>
              <a:ext uri="{FF2B5EF4-FFF2-40B4-BE49-F238E27FC236}">
                <a16:creationId xmlns:a16="http://schemas.microsoft.com/office/drawing/2014/main" id="{3111798E-14B5-410A-E11C-D1DA7FB33B9C}"/>
              </a:ext>
            </a:extLst>
          </p:cNvPr>
          <p:cNvSpPr/>
          <p:nvPr/>
        </p:nvSpPr>
        <p:spPr>
          <a:xfrm>
            <a:off x="6852355" y="3054577"/>
            <a:ext cx="405212" cy="4116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54" name="Oval 127">
            <a:extLst>
              <a:ext uri="{FF2B5EF4-FFF2-40B4-BE49-F238E27FC236}">
                <a16:creationId xmlns:a16="http://schemas.microsoft.com/office/drawing/2014/main" id="{EE1500A4-3FF9-ED44-A19F-B86608CDAAE4}"/>
              </a:ext>
            </a:extLst>
          </p:cNvPr>
          <p:cNvSpPr/>
          <p:nvPr/>
        </p:nvSpPr>
        <p:spPr>
          <a:xfrm>
            <a:off x="5592089" y="1813185"/>
            <a:ext cx="378829" cy="3719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55" name="TextBox 129">
            <a:extLst>
              <a:ext uri="{FF2B5EF4-FFF2-40B4-BE49-F238E27FC236}">
                <a16:creationId xmlns:a16="http://schemas.microsoft.com/office/drawing/2014/main" id="{0EB34FA8-19EF-28BC-8542-9593DE70CD42}"/>
              </a:ext>
            </a:extLst>
          </p:cNvPr>
          <p:cNvSpPr txBox="1"/>
          <p:nvPr/>
        </p:nvSpPr>
        <p:spPr>
          <a:xfrm>
            <a:off x="3072950" y="1685191"/>
            <a:ext cx="1190197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PMC</a:t>
            </a:r>
            <a:b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</a:b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Genoa Metro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dirty="0">
                <a:solidFill>
                  <a:srgbClr val="4C4E4E"/>
                </a:solidFill>
                <a:latin typeface="Arial" pitchFamily="34"/>
                <a:cs typeface="Arial"/>
              </a:rPr>
              <a:t>Municipality of Genoa - Italy </a:t>
            </a:r>
            <a:endParaRPr lang="en-US" sz="800" dirty="0">
              <a:solidFill>
                <a:srgbClr val="4C4E4E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57" name="Picture 114">
            <a:extLst>
              <a:ext uri="{FF2B5EF4-FFF2-40B4-BE49-F238E27FC236}">
                <a16:creationId xmlns:a16="http://schemas.microsoft.com/office/drawing/2014/main" id="{B1F34F3E-9CA4-DCE9-9AD8-B0221C99F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579" y="3042052"/>
            <a:ext cx="426698" cy="4336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8" name="Picture 125" descr="A picture containing text&#10;&#10;Description automatically generated">
            <a:extLst>
              <a:ext uri="{FF2B5EF4-FFF2-40B4-BE49-F238E27FC236}">
                <a16:creationId xmlns:a16="http://schemas.microsoft.com/office/drawing/2014/main" id="{8529D2F6-56D0-AE55-0705-7A1825969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695" y="4846821"/>
            <a:ext cx="416870" cy="4209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9" name="Oval 137">
            <a:extLst>
              <a:ext uri="{FF2B5EF4-FFF2-40B4-BE49-F238E27FC236}">
                <a16:creationId xmlns:a16="http://schemas.microsoft.com/office/drawing/2014/main" id="{45C48B36-37EC-495D-3445-2AD51C4AD407}"/>
              </a:ext>
            </a:extLst>
          </p:cNvPr>
          <p:cNvSpPr/>
          <p:nvPr/>
        </p:nvSpPr>
        <p:spPr>
          <a:xfrm>
            <a:off x="4056300" y="4836753"/>
            <a:ext cx="416870" cy="4209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pic>
        <p:nvPicPr>
          <p:cNvPr id="60" name="Picture 133" descr="A view of a city from a window&#10;&#10;Description automatically generated with low confidence">
            <a:extLst>
              <a:ext uri="{FF2B5EF4-FFF2-40B4-BE49-F238E27FC236}">
                <a16:creationId xmlns:a16="http://schemas.microsoft.com/office/drawing/2014/main" id="{F3CB1AB3-4028-F407-1327-BAD8785CB9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9" y="5329589"/>
            <a:ext cx="425662" cy="4392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1" name="Oval 142">
            <a:extLst>
              <a:ext uri="{FF2B5EF4-FFF2-40B4-BE49-F238E27FC236}">
                <a16:creationId xmlns:a16="http://schemas.microsoft.com/office/drawing/2014/main" id="{7D0DFEB1-6E7A-4DC8-EBF2-7222F5ED6CA6}"/>
              </a:ext>
            </a:extLst>
          </p:cNvPr>
          <p:cNvSpPr/>
          <p:nvPr/>
        </p:nvSpPr>
        <p:spPr>
          <a:xfrm>
            <a:off x="1719342" y="5343997"/>
            <a:ext cx="425662" cy="42486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pic>
        <p:nvPicPr>
          <p:cNvPr id="62" name="Picture 135" descr="Map&#10;&#10;Description automatically generated">
            <a:extLst>
              <a:ext uri="{FF2B5EF4-FFF2-40B4-BE49-F238E27FC236}">
                <a16:creationId xmlns:a16="http://schemas.microsoft.com/office/drawing/2014/main" id="{D58517A4-E119-1D99-FCB4-DAEBA94A0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8592" y="5175009"/>
            <a:ext cx="430532" cy="3934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3" name="Picture 141" descr="A train in a tunnel&#10;&#10;Description automatically generated with low confidence">
            <a:extLst>
              <a:ext uri="{FF2B5EF4-FFF2-40B4-BE49-F238E27FC236}">
                <a16:creationId xmlns:a16="http://schemas.microsoft.com/office/drawing/2014/main" id="{25B73CE2-6361-402C-408D-AE89581F08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2089" y="1834035"/>
            <a:ext cx="378829" cy="3484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4" name="Picture 144" descr="A train in a station&#10;&#10;Description automatically generated with low confidence">
            <a:extLst>
              <a:ext uri="{FF2B5EF4-FFF2-40B4-BE49-F238E27FC236}">
                <a16:creationId xmlns:a16="http://schemas.microsoft.com/office/drawing/2014/main" id="{1E241041-3EEB-CC2C-C579-768BBB6EDE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5955" y="1786865"/>
            <a:ext cx="412988" cy="4082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146" descr="A picture containing text, transport, bus&#10;&#10;Description automatically generated">
            <a:extLst>
              <a:ext uri="{FF2B5EF4-FFF2-40B4-BE49-F238E27FC236}">
                <a16:creationId xmlns:a16="http://schemas.microsoft.com/office/drawing/2014/main" id="{01EEFF1A-D928-7777-ABFC-65A14B8224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9282" y="1810760"/>
            <a:ext cx="415622" cy="409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7" name="Oval 71">
            <a:extLst>
              <a:ext uri="{FF2B5EF4-FFF2-40B4-BE49-F238E27FC236}">
                <a16:creationId xmlns:a16="http://schemas.microsoft.com/office/drawing/2014/main" id="{D4E8CE79-7E59-5365-0DC0-DAB03BB255A7}"/>
              </a:ext>
            </a:extLst>
          </p:cNvPr>
          <p:cNvSpPr/>
          <p:nvPr/>
        </p:nvSpPr>
        <p:spPr>
          <a:xfrm>
            <a:off x="1665673" y="3482687"/>
            <a:ext cx="405212" cy="4116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cxnSp>
        <p:nvCxnSpPr>
          <p:cNvPr id="69" name="Straight Connector 75">
            <a:extLst>
              <a:ext uri="{FF2B5EF4-FFF2-40B4-BE49-F238E27FC236}">
                <a16:creationId xmlns:a16="http://schemas.microsoft.com/office/drawing/2014/main" id="{5C9DFCBD-BF06-89EC-BC35-A09A779C826C}"/>
              </a:ext>
            </a:extLst>
          </p:cNvPr>
          <p:cNvCxnSpPr>
            <a:cxnSpLocks/>
            <a:stCxn id="67" idx="1"/>
            <a:endCxn id="70" idx="6"/>
          </p:cNvCxnSpPr>
          <p:nvPr/>
        </p:nvCxnSpPr>
        <p:spPr>
          <a:xfrm flipV="1">
            <a:off x="2070884" y="3501964"/>
            <a:ext cx="816849" cy="186572"/>
          </a:xfrm>
          <a:prstGeom prst="straightConnector1">
            <a:avLst/>
          </a:prstGeom>
          <a:noFill/>
          <a:ln w="6345" cap="flat">
            <a:solidFill>
              <a:srgbClr val="002060"/>
            </a:solidFill>
            <a:prstDash val="solid"/>
            <a:miter/>
          </a:ln>
        </p:spPr>
      </p:cxnSp>
      <p:sp>
        <p:nvSpPr>
          <p:cNvPr id="70" name="Oval 76">
            <a:extLst>
              <a:ext uri="{FF2B5EF4-FFF2-40B4-BE49-F238E27FC236}">
                <a16:creationId xmlns:a16="http://schemas.microsoft.com/office/drawing/2014/main" id="{ABB63630-57EB-726F-8F34-F1275211137E}"/>
              </a:ext>
            </a:extLst>
          </p:cNvPr>
          <p:cNvSpPr/>
          <p:nvPr/>
        </p:nvSpPr>
        <p:spPr>
          <a:xfrm>
            <a:off x="2842845" y="3462941"/>
            <a:ext cx="52591" cy="457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3294B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id="{3F289A63-DCE3-E062-254E-DC7BD824A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9325" y="3389375"/>
            <a:ext cx="85348" cy="792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3" name="TextBox 74">
            <a:extLst>
              <a:ext uri="{FF2B5EF4-FFF2-40B4-BE49-F238E27FC236}">
                <a16:creationId xmlns:a16="http://schemas.microsoft.com/office/drawing/2014/main" id="{9AD0C99F-C407-B7B8-8848-3F92F993E368}"/>
              </a:ext>
            </a:extLst>
          </p:cNvPr>
          <p:cNvSpPr txBox="1"/>
          <p:nvPr/>
        </p:nvSpPr>
        <p:spPr>
          <a:xfrm>
            <a:off x="387629" y="1269842"/>
            <a:ext cx="6359533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 err="1">
                <a:solidFill>
                  <a:srgbClr val="13294B"/>
                </a:solidFill>
                <a:latin typeface="Arial"/>
                <a:cs typeface="Arial"/>
              </a:rPr>
              <a:t>Progetti</a:t>
            </a:r>
            <a:r>
              <a:rPr lang="en-US" sz="2400" b="1" dirty="0">
                <a:solidFill>
                  <a:srgbClr val="13294B"/>
                </a:solidFill>
                <a:latin typeface="Arial"/>
                <a:cs typeface="Arial"/>
              </a:rPr>
              <a:t> di </a:t>
            </a:r>
            <a:r>
              <a:rPr lang="en-US" sz="2400" b="1" dirty="0" err="1">
                <a:solidFill>
                  <a:srgbClr val="13294B"/>
                </a:solidFill>
                <a:latin typeface="Arial"/>
                <a:cs typeface="Arial"/>
              </a:rPr>
              <a:t>Trasporto</a:t>
            </a:r>
            <a:r>
              <a:rPr lang="en-US" sz="2400" b="1" dirty="0">
                <a:solidFill>
                  <a:srgbClr val="13294B"/>
                </a:solidFill>
                <a:latin typeface="Arial"/>
                <a:cs typeface="Arial"/>
              </a:rPr>
              <a:t> di Massa</a:t>
            </a:r>
          </a:p>
        </p:txBody>
      </p:sp>
      <p:pic>
        <p:nvPicPr>
          <p:cNvPr id="74" name="Picture 145">
            <a:extLst>
              <a:ext uri="{FF2B5EF4-FFF2-40B4-BE49-F238E27FC236}">
                <a16:creationId xmlns:a16="http://schemas.microsoft.com/office/drawing/2014/main" id="{C2CB7818-A32D-0E32-A3DE-4308DB5F03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3123" y="2301689"/>
            <a:ext cx="420093" cy="432726"/>
          </a:xfrm>
          <a:prstGeom prst="ellipse">
            <a:avLst/>
          </a:prstGeom>
          <a:ln w="952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5" name="TextBox 150">
            <a:extLst>
              <a:ext uri="{FF2B5EF4-FFF2-40B4-BE49-F238E27FC236}">
                <a16:creationId xmlns:a16="http://schemas.microsoft.com/office/drawing/2014/main" id="{DB332352-3C1A-ED0C-E952-8D74016004F1}"/>
              </a:ext>
            </a:extLst>
          </p:cNvPr>
          <p:cNvSpPr txBox="1"/>
          <p:nvPr/>
        </p:nvSpPr>
        <p:spPr>
          <a:xfrm>
            <a:off x="-98385" y="2281085"/>
            <a:ext cx="1709904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kern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TA for Rolling Stock &amp; SIG </a:t>
            </a:r>
            <a:br>
              <a:rPr lang="en-US" sz="800" b="1" kern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</a:br>
            <a:r>
              <a:rPr lang="en-US" sz="800" b="1" kern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Blue, Green &amp; Yellow Lines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err="1">
                <a:solidFill>
                  <a:srgbClr val="4C4E4E"/>
                </a:solidFill>
                <a:latin typeface="Calibri"/>
                <a:cs typeface="Arial"/>
              </a:rPr>
              <a:t>Metropolitano</a:t>
            </a:r>
            <a:r>
              <a:rPr lang="en-US" sz="800">
                <a:solidFill>
                  <a:srgbClr val="4C4E4E"/>
                </a:solidFill>
                <a:latin typeface="Calibri"/>
                <a:cs typeface="Arial"/>
              </a:rPr>
              <a:t> de </a:t>
            </a:r>
            <a:r>
              <a:rPr lang="en-US" sz="800" err="1">
                <a:solidFill>
                  <a:srgbClr val="4C4E4E"/>
                </a:solidFill>
                <a:latin typeface="Calibri"/>
                <a:cs typeface="Arial"/>
              </a:rPr>
              <a:t>Lisboa</a:t>
            </a:r>
            <a:r>
              <a:rPr lang="en-US" sz="800">
                <a:solidFill>
                  <a:srgbClr val="4C4E4E"/>
                </a:solidFill>
                <a:latin typeface="Calibri"/>
                <a:cs typeface="Arial"/>
              </a:rPr>
              <a:t> - Portugal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 b="1">
              <a:solidFill>
                <a:srgbClr val="000000"/>
              </a:solidFill>
              <a:latin typeface="Calibri"/>
              <a:ea typeface="Calibri"/>
              <a:cs typeface="Arial"/>
            </a:endParaRPr>
          </a:p>
        </p:txBody>
      </p:sp>
      <p:cxnSp>
        <p:nvCxnSpPr>
          <p:cNvPr id="76" name="Straight Connector 88">
            <a:extLst>
              <a:ext uri="{FF2B5EF4-FFF2-40B4-BE49-F238E27FC236}">
                <a16:creationId xmlns:a16="http://schemas.microsoft.com/office/drawing/2014/main" id="{3DAE6A00-F358-E022-997D-C9F9388F1D74}"/>
              </a:ext>
            </a:extLst>
          </p:cNvPr>
          <p:cNvCxnSpPr>
            <a:cxnSpLocks/>
            <a:stCxn id="21" idx="4"/>
          </p:cNvCxnSpPr>
          <p:nvPr/>
        </p:nvCxnSpPr>
        <p:spPr>
          <a:xfrm flipH="1" flipV="1">
            <a:off x="2041843" y="2543798"/>
            <a:ext cx="2109648" cy="1133269"/>
          </a:xfrm>
          <a:prstGeom prst="straightConnector1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</p:cxnSp>
      <p:pic>
        <p:nvPicPr>
          <p:cNvPr id="77" name="Picture 21" descr="A picture containing arch&#10;&#10;Description automatically generated">
            <a:extLst>
              <a:ext uri="{FF2B5EF4-FFF2-40B4-BE49-F238E27FC236}">
                <a16:creationId xmlns:a16="http://schemas.microsoft.com/office/drawing/2014/main" id="{E007F3E8-ACF9-650D-AA8F-582A474E73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7966" y="4436542"/>
            <a:ext cx="430532" cy="4305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8" name="TextBox 91">
            <a:extLst>
              <a:ext uri="{FF2B5EF4-FFF2-40B4-BE49-F238E27FC236}">
                <a16:creationId xmlns:a16="http://schemas.microsoft.com/office/drawing/2014/main" id="{4D32CC29-5B04-97FD-834B-9997F8E52A5A}"/>
              </a:ext>
            </a:extLst>
          </p:cNvPr>
          <p:cNvSpPr txBox="1"/>
          <p:nvPr/>
        </p:nvSpPr>
        <p:spPr>
          <a:xfrm>
            <a:off x="7343263" y="4433765"/>
            <a:ext cx="1796516" cy="4616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Lead Design Checker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Surat Metro Rail Project, Phase-I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Jkumar</a:t>
            </a:r>
            <a:r>
              <a:rPr lang="en-US" sz="8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Infraprojects</a:t>
            </a:r>
            <a:r>
              <a:rPr lang="en-US" sz="8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Limited - </a:t>
            </a:r>
            <a:r>
              <a:rPr lang="en-US" sz="800" dirty="0">
                <a:solidFill>
                  <a:srgbClr val="4C4E4E"/>
                </a:solidFill>
                <a:latin typeface="Arial" pitchFamily="34"/>
                <a:cs typeface="Arial" pitchFamily="34"/>
              </a:rPr>
              <a:t>India</a:t>
            </a:r>
          </a:p>
        </p:txBody>
      </p:sp>
      <p:cxnSp>
        <p:nvCxnSpPr>
          <p:cNvPr id="79" name="Straight Connector 94">
            <a:extLst>
              <a:ext uri="{FF2B5EF4-FFF2-40B4-BE49-F238E27FC236}">
                <a16:creationId xmlns:a16="http://schemas.microsoft.com/office/drawing/2014/main" id="{D232C1B1-45B4-B26C-C00B-3DCDAAB1382D}"/>
              </a:ext>
            </a:extLst>
          </p:cNvPr>
          <p:cNvCxnSpPr>
            <a:cxnSpLocks/>
            <a:stCxn id="23" idx="0"/>
            <a:endCxn id="77" idx="1"/>
          </p:cNvCxnSpPr>
          <p:nvPr/>
        </p:nvCxnSpPr>
        <p:spPr>
          <a:xfrm>
            <a:off x="5470264" y="4051118"/>
            <a:ext cx="1407702" cy="600691"/>
          </a:xfrm>
          <a:prstGeom prst="straightConnector1">
            <a:avLst/>
          </a:prstGeom>
          <a:noFill/>
          <a:ln w="6345" cap="flat">
            <a:solidFill>
              <a:srgbClr val="002060"/>
            </a:solidFill>
            <a:prstDash val="solid"/>
            <a:miter/>
          </a:ln>
        </p:spPr>
      </p:cxnSp>
      <p:pic>
        <p:nvPicPr>
          <p:cNvPr id="91" name="Picture 90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3CD0AE72-3CDD-4B52-C90F-D654F97D8D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0200" y="4852562"/>
            <a:ext cx="402337" cy="402337"/>
          </a:xfrm>
          <a:prstGeom prst="rect">
            <a:avLst/>
          </a:prstGeom>
        </p:spPr>
      </p:pic>
      <p:cxnSp>
        <p:nvCxnSpPr>
          <p:cNvPr id="92" name="Straight Connector 93">
            <a:extLst>
              <a:ext uri="{FF2B5EF4-FFF2-40B4-BE49-F238E27FC236}">
                <a16:creationId xmlns:a16="http://schemas.microsoft.com/office/drawing/2014/main" id="{DE6E9F23-56F2-EEAF-A961-5DC432611410}"/>
              </a:ext>
            </a:extLst>
          </p:cNvPr>
          <p:cNvCxnSpPr>
            <a:cxnSpLocks/>
            <a:stCxn id="12" idx="5"/>
            <a:endCxn id="95" idx="0"/>
          </p:cNvCxnSpPr>
          <p:nvPr/>
        </p:nvCxnSpPr>
        <p:spPr>
          <a:xfrm>
            <a:off x="5100542" y="4048039"/>
            <a:ext cx="409632" cy="857031"/>
          </a:xfrm>
          <a:prstGeom prst="straightConnector1">
            <a:avLst/>
          </a:prstGeom>
          <a:noFill/>
          <a:ln w="6345" cap="flat">
            <a:solidFill>
              <a:srgbClr val="92D050"/>
            </a:solidFill>
            <a:prstDash val="solid"/>
            <a:miter/>
          </a:ln>
        </p:spPr>
      </p:cxnSp>
      <p:sp>
        <p:nvSpPr>
          <p:cNvPr id="95" name="Oval 137">
            <a:extLst>
              <a:ext uri="{FF2B5EF4-FFF2-40B4-BE49-F238E27FC236}">
                <a16:creationId xmlns:a16="http://schemas.microsoft.com/office/drawing/2014/main" id="{DF3243D5-39AA-F859-30D4-F9EFA3A2A5AE}"/>
              </a:ext>
            </a:extLst>
          </p:cNvPr>
          <p:cNvSpPr/>
          <p:nvPr/>
        </p:nvSpPr>
        <p:spPr>
          <a:xfrm>
            <a:off x="5468452" y="4877528"/>
            <a:ext cx="345095" cy="36221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97" name="Oval 184">
            <a:extLst>
              <a:ext uri="{FF2B5EF4-FFF2-40B4-BE49-F238E27FC236}">
                <a16:creationId xmlns:a16="http://schemas.microsoft.com/office/drawing/2014/main" id="{A28A287D-1FDB-9E8E-D3CF-D3B0CA7E9E2F}"/>
              </a:ext>
            </a:extLst>
          </p:cNvPr>
          <p:cNvSpPr/>
          <p:nvPr/>
        </p:nvSpPr>
        <p:spPr>
          <a:xfrm>
            <a:off x="6149230" y="3351960"/>
            <a:ext cx="73243" cy="66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3294B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3" name="TextBox 173">
            <a:extLst>
              <a:ext uri="{FF2B5EF4-FFF2-40B4-BE49-F238E27FC236}">
                <a16:creationId xmlns:a16="http://schemas.microsoft.com/office/drawing/2014/main" id="{D0806587-A3DB-723C-7B48-85EB6C9E9DA9}"/>
              </a:ext>
            </a:extLst>
          </p:cNvPr>
          <p:cNvSpPr txBox="1"/>
          <p:nvPr/>
        </p:nvSpPr>
        <p:spPr>
          <a:xfrm>
            <a:off x="5312411" y="5353079"/>
            <a:ext cx="1391695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Feasibility &amp; Design Services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Bahrain Metro Extension 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000000"/>
                </a:solidFill>
                <a:latin typeface="Arial" pitchFamily="34"/>
                <a:cs typeface="Arial" pitchFamily="34"/>
              </a:rPr>
              <a:t>MTT - </a:t>
            </a:r>
            <a:r>
              <a:rPr lang="en-US" sz="800">
                <a:solidFill>
                  <a:srgbClr val="4C4E4E"/>
                </a:solidFill>
                <a:latin typeface="Arial" pitchFamily="34"/>
                <a:cs typeface="Arial" pitchFamily="34"/>
              </a:rPr>
              <a:t>Bahrain</a:t>
            </a:r>
          </a:p>
        </p:txBody>
      </p:sp>
      <p:pic>
        <p:nvPicPr>
          <p:cNvPr id="117" name="Picture 116" descr="A picture containing train, building, window, outdoor&#10;&#10;Description automatically generated">
            <a:extLst>
              <a:ext uri="{FF2B5EF4-FFF2-40B4-BE49-F238E27FC236}">
                <a16:creationId xmlns:a16="http://schemas.microsoft.com/office/drawing/2014/main" id="{D2F14A47-30B8-AF04-8057-A88A4E6CD0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1224" y="4006550"/>
            <a:ext cx="426149" cy="426149"/>
          </a:xfrm>
          <a:prstGeom prst="rect">
            <a:avLst/>
          </a:prstGeom>
        </p:spPr>
      </p:pic>
      <p:sp>
        <p:nvSpPr>
          <p:cNvPr id="118" name="TextBox 72">
            <a:extLst>
              <a:ext uri="{FF2B5EF4-FFF2-40B4-BE49-F238E27FC236}">
                <a16:creationId xmlns:a16="http://schemas.microsoft.com/office/drawing/2014/main" id="{137D1746-19B1-D467-631D-B41D7BE5D5FC}"/>
              </a:ext>
            </a:extLst>
          </p:cNvPr>
          <p:cNvSpPr txBox="1"/>
          <p:nvPr/>
        </p:nvSpPr>
        <p:spPr>
          <a:xfrm>
            <a:off x="225545" y="4030920"/>
            <a:ext cx="1725207" cy="4616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PMO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Chicago Red &amp; Purple Line</a:t>
            </a:r>
            <a:br>
              <a:rPr lang="en-US" sz="800" b="1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Chicago Transit Authority - USA</a:t>
            </a:r>
            <a:endParaRPr lang="en-US" sz="800">
              <a:solidFill>
                <a:srgbClr val="4C4E4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19" name="Oval 71">
            <a:extLst>
              <a:ext uri="{FF2B5EF4-FFF2-40B4-BE49-F238E27FC236}">
                <a16:creationId xmlns:a16="http://schemas.microsoft.com/office/drawing/2014/main" id="{30C12306-9010-85EB-64F5-06A35D27A6D7}"/>
              </a:ext>
            </a:extLst>
          </p:cNvPr>
          <p:cNvSpPr/>
          <p:nvPr/>
        </p:nvSpPr>
        <p:spPr>
          <a:xfrm>
            <a:off x="2047462" y="4009171"/>
            <a:ext cx="405212" cy="4116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120" name="Oval 76">
            <a:extLst>
              <a:ext uri="{FF2B5EF4-FFF2-40B4-BE49-F238E27FC236}">
                <a16:creationId xmlns:a16="http://schemas.microsoft.com/office/drawing/2014/main" id="{8206896E-0196-95F6-9128-637E5AF7BAD2}"/>
              </a:ext>
            </a:extLst>
          </p:cNvPr>
          <p:cNvSpPr/>
          <p:nvPr/>
        </p:nvSpPr>
        <p:spPr>
          <a:xfrm>
            <a:off x="2895436" y="3540353"/>
            <a:ext cx="45719" cy="457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3294B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21" name="Straight Connector 75">
            <a:extLst>
              <a:ext uri="{FF2B5EF4-FFF2-40B4-BE49-F238E27FC236}">
                <a16:creationId xmlns:a16="http://schemas.microsoft.com/office/drawing/2014/main" id="{1B8821A1-8C86-452D-2631-27A3A8748C02}"/>
              </a:ext>
            </a:extLst>
          </p:cNvPr>
          <p:cNvCxnSpPr>
            <a:cxnSpLocks/>
            <a:endCxn id="120" idx="5"/>
          </p:cNvCxnSpPr>
          <p:nvPr/>
        </p:nvCxnSpPr>
        <p:spPr>
          <a:xfrm flipV="1">
            <a:off x="2371934" y="3579377"/>
            <a:ext cx="537081" cy="551809"/>
          </a:xfrm>
          <a:prstGeom prst="straightConnector1">
            <a:avLst/>
          </a:prstGeom>
          <a:noFill/>
          <a:ln w="6345" cap="flat">
            <a:solidFill>
              <a:srgbClr val="002060"/>
            </a:solidFill>
            <a:prstDash val="solid"/>
            <a:miter/>
          </a:ln>
        </p:spPr>
      </p:cxnSp>
      <p:cxnSp>
        <p:nvCxnSpPr>
          <p:cNvPr id="129" name="Straight Connector 32">
            <a:extLst>
              <a:ext uri="{FF2B5EF4-FFF2-40B4-BE49-F238E27FC236}">
                <a16:creationId xmlns:a16="http://schemas.microsoft.com/office/drawing/2014/main" id="{4D718547-C14A-52F5-B36E-58A663351F43}"/>
              </a:ext>
            </a:extLst>
          </p:cNvPr>
          <p:cNvCxnSpPr>
            <a:cxnSpLocks/>
            <a:endCxn id="58" idx="0"/>
          </p:cNvCxnSpPr>
          <p:nvPr/>
        </p:nvCxnSpPr>
        <p:spPr>
          <a:xfrm flipH="1">
            <a:off x="4382298" y="3999540"/>
            <a:ext cx="630139" cy="902365"/>
          </a:xfrm>
          <a:prstGeom prst="straightConnector1">
            <a:avLst/>
          </a:prstGeom>
          <a:noFill/>
          <a:ln w="6345" cap="flat">
            <a:solidFill>
              <a:srgbClr val="92D050"/>
            </a:solidFill>
            <a:prstDash val="solid"/>
            <a:miter/>
          </a:ln>
        </p:spPr>
      </p:cxnSp>
      <p:sp>
        <p:nvSpPr>
          <p:cNvPr id="134" name="TextBox 72">
            <a:extLst>
              <a:ext uri="{FF2B5EF4-FFF2-40B4-BE49-F238E27FC236}">
                <a16:creationId xmlns:a16="http://schemas.microsoft.com/office/drawing/2014/main" id="{3943ECEB-F356-2BF4-6978-4038E8109E9D}"/>
              </a:ext>
            </a:extLst>
          </p:cNvPr>
          <p:cNvSpPr txBox="1"/>
          <p:nvPr/>
        </p:nvSpPr>
        <p:spPr>
          <a:xfrm>
            <a:off x="-98384" y="4570625"/>
            <a:ext cx="1709904" cy="584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PMO</a:t>
            </a: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Boston Red&amp; Orange Line</a:t>
            </a:r>
            <a:br>
              <a:rPr lang="en-US" sz="800" b="1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>
                <a:solidFill>
                  <a:srgbClr val="4C4E4E"/>
                </a:solidFill>
                <a:latin typeface="Arial" pitchFamily="34"/>
                <a:cs typeface="Arial"/>
              </a:rPr>
              <a:t>Massachusetts Transport Authority - USA</a:t>
            </a:r>
            <a:endParaRPr lang="en-US" sz="800">
              <a:solidFill>
                <a:srgbClr val="4C4E4E"/>
              </a:solidFill>
              <a:latin typeface="Arial" pitchFamily="34"/>
              <a:cs typeface="Arial" pitchFamily="34"/>
            </a:endParaRPr>
          </a:p>
        </p:txBody>
      </p:sp>
      <p:cxnSp>
        <p:nvCxnSpPr>
          <p:cNvPr id="135" name="Straight Connector 75">
            <a:extLst>
              <a:ext uri="{FF2B5EF4-FFF2-40B4-BE49-F238E27FC236}">
                <a16:creationId xmlns:a16="http://schemas.microsoft.com/office/drawing/2014/main" id="{2A6E33E4-F0C0-E653-E397-8BA55F87DDF0}"/>
              </a:ext>
            </a:extLst>
          </p:cNvPr>
          <p:cNvCxnSpPr>
            <a:cxnSpLocks/>
            <a:stCxn id="137" idx="3"/>
          </p:cNvCxnSpPr>
          <p:nvPr/>
        </p:nvCxnSpPr>
        <p:spPr>
          <a:xfrm flipV="1">
            <a:off x="2130930" y="3659964"/>
            <a:ext cx="1071985" cy="1102470"/>
          </a:xfrm>
          <a:prstGeom prst="straightConnector1">
            <a:avLst/>
          </a:prstGeom>
          <a:noFill/>
          <a:ln w="6345" cap="flat">
            <a:solidFill>
              <a:srgbClr val="002060"/>
            </a:solidFill>
            <a:prstDash val="solid"/>
            <a:miter/>
          </a:ln>
        </p:spPr>
      </p:cxnSp>
      <p:pic>
        <p:nvPicPr>
          <p:cNvPr id="137" name="Picture 136" descr="A train station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03B81B3-DBC6-5DBD-5971-930568616B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44865" y="4648586"/>
            <a:ext cx="392950" cy="392950"/>
          </a:xfrm>
          <a:prstGeom prst="rect">
            <a:avLst/>
          </a:prstGeom>
        </p:spPr>
      </p:pic>
      <p:sp>
        <p:nvSpPr>
          <p:cNvPr id="139" name="Oval 76">
            <a:extLst>
              <a:ext uri="{FF2B5EF4-FFF2-40B4-BE49-F238E27FC236}">
                <a16:creationId xmlns:a16="http://schemas.microsoft.com/office/drawing/2014/main" id="{ED5327B3-9086-A1AD-93A9-2D15988F5283}"/>
              </a:ext>
            </a:extLst>
          </p:cNvPr>
          <p:cNvSpPr/>
          <p:nvPr/>
        </p:nvSpPr>
        <p:spPr>
          <a:xfrm>
            <a:off x="3230478" y="3544387"/>
            <a:ext cx="45719" cy="457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3294B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2" name="Oval 71">
            <a:extLst>
              <a:ext uri="{FF2B5EF4-FFF2-40B4-BE49-F238E27FC236}">
                <a16:creationId xmlns:a16="http://schemas.microsoft.com/office/drawing/2014/main" id="{DF669F22-7864-61FA-B975-D678F95EE5B4}"/>
              </a:ext>
            </a:extLst>
          </p:cNvPr>
          <p:cNvSpPr/>
          <p:nvPr/>
        </p:nvSpPr>
        <p:spPr>
          <a:xfrm>
            <a:off x="1732603" y="4642031"/>
            <a:ext cx="405212" cy="4116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FFFFFF"/>
              </a:solidFill>
              <a:latin typeface="Arial" pitchFamily="34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C51575C1-F204-698A-A8B6-E00B7DC411AF}"/>
              </a:ext>
            </a:extLst>
          </p:cNvPr>
          <p:cNvSpPr txBox="1"/>
          <p:nvPr/>
        </p:nvSpPr>
        <p:spPr>
          <a:xfrm>
            <a:off x="7349125" y="3650537"/>
            <a:ext cx="1568846" cy="70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System and Testing Engineering </a:t>
            </a: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MARMARAY</a:t>
            </a:r>
            <a:br>
              <a:rPr lang="en-US" sz="800" b="1" dirty="0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OHL and Siemens</a:t>
            </a:r>
            <a:endParaRPr lang="en-US" sz="800" b="1" dirty="0">
              <a:solidFill>
                <a:srgbClr val="000000"/>
              </a:solidFill>
              <a:latin typeface="Arial" pitchFamily="34"/>
              <a:cs typeface="Arial"/>
            </a:endParaRPr>
          </a:p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dirty="0">
                <a:solidFill>
                  <a:srgbClr val="000000"/>
                </a:solidFill>
                <a:latin typeface="Arial" pitchFamily="34"/>
                <a:cs typeface="Arial"/>
              </a:rPr>
              <a:t>Turkey</a:t>
            </a:r>
          </a:p>
        </p:txBody>
      </p:sp>
      <p:sp>
        <p:nvSpPr>
          <p:cNvPr id="34" name="Flowchart: Connector 10">
            <a:extLst>
              <a:ext uri="{FF2B5EF4-FFF2-40B4-BE49-F238E27FC236}">
                <a16:creationId xmlns:a16="http://schemas.microsoft.com/office/drawing/2014/main" id="{D7BE98BE-6E21-0B28-9449-1554F8ED36FA}"/>
              </a:ext>
            </a:extLst>
          </p:cNvPr>
          <p:cNvSpPr/>
          <p:nvPr/>
        </p:nvSpPr>
        <p:spPr>
          <a:xfrm>
            <a:off x="6906939" y="3775261"/>
            <a:ext cx="453433" cy="42725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0">
              <a:alphaModFix/>
            </a:blip>
            <a:stretch>
              <a:fillRect/>
            </a:stretch>
          </a:blipFill>
          <a:ln w="12701" cap="flat">
            <a:solidFill>
              <a:srgbClr val="92D05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5" name="Straight Connector 5">
            <a:extLst>
              <a:ext uri="{FF2B5EF4-FFF2-40B4-BE49-F238E27FC236}">
                <a16:creationId xmlns:a16="http://schemas.microsoft.com/office/drawing/2014/main" id="{F2EF0DD5-E142-CE17-C577-5751AF65C239}"/>
              </a:ext>
            </a:extLst>
          </p:cNvPr>
          <p:cNvCxnSpPr>
            <a:cxnSpLocks/>
          </p:cNvCxnSpPr>
          <p:nvPr/>
        </p:nvCxnSpPr>
        <p:spPr>
          <a:xfrm>
            <a:off x="4888081" y="3766208"/>
            <a:ext cx="2001555" cy="217678"/>
          </a:xfrm>
          <a:prstGeom prst="straightConnector1">
            <a:avLst/>
          </a:prstGeom>
          <a:noFill/>
          <a:ln w="6345" cap="flat">
            <a:solidFill>
              <a:srgbClr val="92D050"/>
            </a:solidFill>
            <a:prstDash val="solid"/>
            <a:miter/>
          </a:ln>
        </p:spPr>
      </p:cxnSp>
      <p:sp>
        <p:nvSpPr>
          <p:cNvPr id="40" name="TextBox 72">
            <a:extLst>
              <a:ext uri="{FF2B5EF4-FFF2-40B4-BE49-F238E27FC236}">
                <a16:creationId xmlns:a16="http://schemas.microsoft.com/office/drawing/2014/main" id="{4E228FC4-4C54-4CBD-DE3B-C7FFC49D2C80}"/>
              </a:ext>
            </a:extLst>
          </p:cNvPr>
          <p:cNvSpPr txBox="1"/>
          <p:nvPr/>
        </p:nvSpPr>
        <p:spPr>
          <a:xfrm>
            <a:off x="52433" y="3479718"/>
            <a:ext cx="1573183" cy="4616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t" anchorCtr="0" compatLnSpc="1">
            <a:spAutoFit/>
          </a:bodyPr>
          <a:lstStyle/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Construction </a:t>
            </a:r>
            <a:r>
              <a:rPr lang="en-US" sz="800" b="1" dirty="0" err="1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Mng</a:t>
            </a:r>
            <a:endParaRPr lang="en-US" sz="800" b="1" dirty="0">
              <a:solidFill>
                <a:srgbClr val="000000"/>
              </a:solidFill>
              <a:latin typeface="Arial" pitchFamily="34"/>
              <a:ea typeface="Calibri"/>
              <a:cs typeface="Arial"/>
            </a:endParaRPr>
          </a:p>
          <a:p>
            <a:pPr algn="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1" dirty="0">
                <a:solidFill>
                  <a:srgbClr val="000000"/>
                </a:solidFill>
                <a:latin typeface="Arial" pitchFamily="34"/>
                <a:ea typeface="Calibri"/>
                <a:cs typeface="Arial"/>
              </a:rPr>
              <a:t>Chicago Red Line Ext</a:t>
            </a:r>
            <a:br>
              <a:rPr lang="en-US" sz="800" b="1" dirty="0">
                <a:solidFill>
                  <a:srgbClr val="000000"/>
                </a:solidFill>
                <a:latin typeface="Arial" pitchFamily="34"/>
                <a:cs typeface="Arial"/>
              </a:rPr>
            </a:br>
            <a:r>
              <a:rPr lang="en-US" sz="800" dirty="0">
                <a:solidFill>
                  <a:srgbClr val="4C4E4E"/>
                </a:solidFill>
                <a:latin typeface="Arial" pitchFamily="34"/>
                <a:cs typeface="Arial"/>
              </a:rPr>
              <a:t>Chicago Transit Authority USA</a:t>
            </a:r>
            <a:endParaRPr lang="en-US" sz="800" dirty="0">
              <a:solidFill>
                <a:srgbClr val="4C4E4E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56" name="Picture 55" descr="A person walking on a street&#10;&#10;Description automatically generated">
            <a:extLst>
              <a:ext uri="{FF2B5EF4-FFF2-40B4-BE49-F238E27FC236}">
                <a16:creationId xmlns:a16="http://schemas.microsoft.com/office/drawing/2014/main" id="{76A78E90-E262-1B54-6465-6A9ECF739A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48390" y="3460905"/>
            <a:ext cx="426149" cy="42614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:\INF20-021\Sviluppo\format\CRITERIO A\LOGOTECNOSISTEM.jpg">
            <a:extLst>
              <a:ext uri="{FF2B5EF4-FFF2-40B4-BE49-F238E27FC236}">
                <a16:creationId xmlns:a16="http://schemas.microsoft.com/office/drawing/2014/main" id="{C43A9841-7D03-2CAE-808F-D214A358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1" y="267646"/>
            <a:ext cx="5154438" cy="117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459066D5-40EF-57C9-6E0C-AA0289DD2DCD}"/>
              </a:ext>
            </a:extLst>
          </p:cNvPr>
          <p:cNvGrpSpPr/>
          <p:nvPr/>
        </p:nvGrpSpPr>
        <p:grpSpPr>
          <a:xfrm>
            <a:off x="198319" y="1290251"/>
            <a:ext cx="8784976" cy="3074853"/>
            <a:chOff x="198319" y="1290251"/>
            <a:chExt cx="8784976" cy="3074853"/>
          </a:xfrm>
        </p:grpSpPr>
        <p:pic>
          <p:nvPicPr>
            <p:cNvPr id="5" name="Picture 2" descr="S:\RS\Progetti\RS18-001 BE TO BEST BY COMPETENCE\3.Tecnico\Sviluppo\Sito web\Immagini\Immagini in progress INFR_EDI\COLLAGE-PROGETTI02.png">
              <a:extLst>
                <a:ext uri="{FF2B5EF4-FFF2-40B4-BE49-F238E27FC236}">
                  <a16:creationId xmlns:a16="http://schemas.microsoft.com/office/drawing/2014/main" id="{AD0BC28A-8B5B-6727-2849-0EF80ED752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87"/>
            <a:stretch/>
          </p:blipFill>
          <p:spPr bwMode="auto">
            <a:xfrm>
              <a:off x="198319" y="1290251"/>
              <a:ext cx="2786638" cy="303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S:\RS\Progetti\RS18-001 BE TO BEST BY COMPETENCE\3.Tecnico\Sviluppo\Sito web\Immagini\Immagini in progress INFR_EDI\COLLAGE-PROGETTI03.png">
              <a:extLst>
                <a:ext uri="{FF2B5EF4-FFF2-40B4-BE49-F238E27FC236}">
                  <a16:creationId xmlns:a16="http://schemas.microsoft.com/office/drawing/2014/main" id="{15E26DF9-82C3-E6CC-2365-4259C58783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612"/>
            <a:stretch/>
          </p:blipFill>
          <p:spPr bwMode="auto">
            <a:xfrm>
              <a:off x="3187055" y="1302955"/>
              <a:ext cx="2754735" cy="3062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S:\RS\Progetti\RS18-001 BE TO BEST BY COMPETENCE\3.Tecnico\Sviluppo\Sito web\Immagini\Immagini in progress INFR_EDI\COLLAGE-PROGETTI04.png">
              <a:extLst>
                <a:ext uri="{FF2B5EF4-FFF2-40B4-BE49-F238E27FC236}">
                  <a16:creationId xmlns:a16="http://schemas.microsoft.com/office/drawing/2014/main" id="{52573B63-E371-DB23-C32C-95DDD89A34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24"/>
            <a:stretch/>
          </p:blipFill>
          <p:spPr bwMode="auto">
            <a:xfrm>
              <a:off x="6143889" y="1302955"/>
              <a:ext cx="2839406" cy="3009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944D8D-BBD0-04DE-0264-84FEC5073F4C}"/>
              </a:ext>
            </a:extLst>
          </p:cNvPr>
          <p:cNvSpPr txBox="1"/>
          <p:nvPr/>
        </p:nvSpPr>
        <p:spPr>
          <a:xfrm>
            <a:off x="183505" y="4473189"/>
            <a:ext cx="87595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Tecnosistem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S.p.A. 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una società di ingegneria napoletana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attiva da quasi 50 anni sul mercato nazionale ed internazionale. L’azienda si rivolge trasversalmente ai settori di mercato 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Infrastrutture, Edilizia, Ambiente, Automotive e Ferroviario,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per i quali svolge attività di 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progettazione, project management, direzione lavori e consulenza specialistica. 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Il core business è la progettazione integrata di opere nei settori dell’ingegneria civile, infrastrutturale, ambientale, industriale e ferroviaria. </a:t>
            </a:r>
          </a:p>
          <a:p>
            <a:pPr algn="just"/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Consapevole dell’importanza che riveste la crescita professionale e sociale dei dipendenti e con l’obiettivo di proporre ai clienti sempre soluzioni all'avanguardia nei diversi campi dell’ingegneria, 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dal 2011 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investe costantemente in attività di 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Ricerca e Innovazione.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85C5D3-FF2B-3802-52FB-29A526C50838}"/>
              </a:ext>
            </a:extLst>
          </p:cNvPr>
          <p:cNvSpPr txBox="1"/>
          <p:nvPr/>
        </p:nvSpPr>
        <p:spPr>
          <a:xfrm>
            <a:off x="4716016" y="6267188"/>
            <a:ext cx="4594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https://tecnosistemspa.it/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:\INF20-021\Sviluppo\format\CRITERIO A\LOGOTECNOSISTEM.jpg">
            <a:extLst>
              <a:ext uri="{FF2B5EF4-FFF2-40B4-BE49-F238E27FC236}">
                <a16:creationId xmlns:a16="http://schemas.microsoft.com/office/drawing/2014/main" id="{2349D2C7-46ED-692F-6792-84A7759A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1" y="267646"/>
            <a:ext cx="5154438" cy="117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8D081AC-B6F9-1F88-8F68-4A2EFB29F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8" t="56177" r="688" b="24985"/>
          <a:stretch/>
        </p:blipFill>
        <p:spPr>
          <a:xfrm>
            <a:off x="-25328" y="5485972"/>
            <a:ext cx="9163664" cy="9962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7BAA6-B1F2-DAC7-262D-AC508E8175C3}"/>
              </a:ext>
            </a:extLst>
          </p:cNvPr>
          <p:cNvSpPr txBox="1"/>
          <p:nvPr/>
        </p:nvSpPr>
        <p:spPr>
          <a:xfrm>
            <a:off x="472328" y="1731899"/>
            <a:ext cx="30195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Tecnosistem</a:t>
            </a:r>
            <a:r>
              <a:rPr lang="it-IT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S.p.A. </a:t>
            </a:r>
            <a:r>
              <a:rPr lang="it-IT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ambito infrastrutturale è in grado di affiancare committenti pubblici e privati dalla fase di ingegnerizzazione di un’idea progetto fino alla sua esecuzione, attraverso studi di fattibilità tecnico finanziaria, gestione dell’iter autorizzativo, studi ambientali, direzione dell’esecuzione, collaudo, esercizio e manutenzione.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0A6323-B894-972A-66DA-80D7977B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731899"/>
            <a:ext cx="1723130" cy="16971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4386459-901A-D617-25FD-7F3EA2C13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3429000"/>
            <a:ext cx="1723130" cy="160734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54B94D9-E11C-F2B6-B68C-829C32B77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97" t="8347" r="20613" b="-158"/>
          <a:stretch/>
        </p:blipFill>
        <p:spPr>
          <a:xfrm>
            <a:off x="5292080" y="3429000"/>
            <a:ext cx="1678853" cy="1607346"/>
          </a:xfrm>
          <a:prstGeom prst="rect">
            <a:avLst/>
          </a:prstGeom>
        </p:spPr>
      </p:pic>
      <p:pic>
        <p:nvPicPr>
          <p:cNvPr id="5124" name="Picture 4" descr="Cumana, alla stazione di Montesanto consegnato il primo dei nuovi treni -  Regione Campania">
            <a:extLst>
              <a:ext uri="{FF2B5EF4-FFF2-40B4-BE49-F238E27FC236}">
                <a16:creationId xmlns:a16="http://schemas.microsoft.com/office/drawing/2014/main" id="{81661E12-9A6D-68DD-23AE-48936778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68" y="1822976"/>
            <a:ext cx="1676565" cy="15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A93813D-BD96-1D84-FC4D-FF58E5350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0291" y="1815605"/>
            <a:ext cx="1676565" cy="152632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C8967E3-AE72-47F9-1C54-CA79165657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92" t="1036" r="6047" b="-1036"/>
          <a:stretch/>
        </p:blipFill>
        <p:spPr>
          <a:xfrm>
            <a:off x="7048003" y="3429000"/>
            <a:ext cx="1676565" cy="160734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E76FE02-E717-F5FD-1643-9F5C301403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8" y="3469572"/>
            <a:ext cx="2942482" cy="1583427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FEFEBAD-0087-A281-B23F-FD7DBC593FFC}"/>
              </a:ext>
            </a:extLst>
          </p:cNvPr>
          <p:cNvSpPr txBox="1"/>
          <p:nvPr/>
        </p:nvSpPr>
        <p:spPr>
          <a:xfrm>
            <a:off x="472030" y="5086925"/>
            <a:ext cx="4594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https://tecnosistemspa.it/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:\INF20-021\Sviluppo\format\CRITERIO A\LOGOTECNOSISTEM.jpg">
            <a:extLst>
              <a:ext uri="{FF2B5EF4-FFF2-40B4-BE49-F238E27FC236}">
                <a16:creationId xmlns:a16="http://schemas.microsoft.com/office/drawing/2014/main" id="{2349D2C7-46ED-692F-6792-84A7759A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1" y="267646"/>
            <a:ext cx="5154438" cy="117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8F5EF6-F818-C204-E2AF-F692E59B705A}"/>
              </a:ext>
            </a:extLst>
          </p:cNvPr>
          <p:cNvSpPr txBox="1"/>
          <p:nvPr/>
        </p:nvSpPr>
        <p:spPr>
          <a:xfrm>
            <a:off x="251520" y="1463873"/>
            <a:ext cx="338437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Progettazione opere civili e impianti </a:t>
            </a:r>
            <a:endParaRPr lang="it-IT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Progettazione e Direzione Lavori </a:t>
            </a:r>
            <a:r>
              <a:rPr lang="it-IT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infrastrutture metropolitane e ferroviarie</a:t>
            </a:r>
            <a:endParaRPr lang="it-IT" sz="1300" b="1" i="0" u="none" strike="noStrike" baseline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controllo tecnico contabile ed amministrativo, connesse all'esecuzione di interventi infrastrutturali ed edili </a:t>
            </a:r>
          </a:p>
          <a:p>
            <a:pPr algn="just"/>
            <a:r>
              <a:rPr lang="it-IT" sz="13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(PMO) </a:t>
            </a:r>
            <a:r>
              <a:rPr lang="it-IT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di fattibilità, gestione iter amministrativi, coordinamento ed </a:t>
            </a:r>
            <a:endParaRPr lang="it-IT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3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management - Construction management </a:t>
            </a:r>
            <a:endParaRPr lang="it-IT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3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specialistici </a:t>
            </a:r>
          </a:p>
          <a:p>
            <a:pPr algn="just"/>
            <a:r>
              <a:rPr lang="it-IT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Strutture primaria e secondaria progettazione di componenti strutturali, Finite </a:t>
            </a:r>
            <a:r>
              <a:rPr lang="it-IT" sz="13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it-IT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 e Stress Analysis, manufacturing models, </a:t>
            </a:r>
            <a:r>
              <a:rPr lang="it-IT" sz="13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it-IT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Analisi CFD, Analisi /simulazioni di mobilità pedonali e veicolari, studi trasportistici.</a:t>
            </a:r>
            <a:endParaRPr 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063C6EF-67DA-4523-E63C-DD23193C1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8"/>
          <a:stretch/>
        </p:blipFill>
        <p:spPr>
          <a:xfrm>
            <a:off x="3651982" y="1459371"/>
            <a:ext cx="2606215" cy="133936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D1941D4-4836-460B-8410-11B7BCB24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60" t="8717" r="4414" b="45565"/>
          <a:stretch/>
        </p:blipFill>
        <p:spPr>
          <a:xfrm>
            <a:off x="3638746" y="2844862"/>
            <a:ext cx="2606215" cy="10275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37DB8DD-0A9A-0C6A-19ED-F031793A29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b="30219"/>
          <a:stretch/>
        </p:blipFill>
        <p:spPr>
          <a:xfrm>
            <a:off x="3651982" y="3925838"/>
            <a:ext cx="2606216" cy="115626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09F0ED9-2CA0-B7D2-B580-16D46B8C3C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 b="-23300"/>
          <a:stretch/>
        </p:blipFill>
        <p:spPr>
          <a:xfrm>
            <a:off x="6296934" y="2841420"/>
            <a:ext cx="2575404" cy="133936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857478C-CF81-4F5E-DA19-98555133C3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71" y="3925838"/>
            <a:ext cx="854117" cy="1165138"/>
          </a:xfrm>
          <a:prstGeom prst="rect">
            <a:avLst/>
          </a:prstGeom>
        </p:spPr>
      </p:pic>
      <p:pic>
        <p:nvPicPr>
          <p:cNvPr id="24" name="Picture 2" descr="Lavori di ammodernamento linea Cumana e chiusura stazione di Cantieri |  ILMONITO">
            <a:extLst>
              <a:ext uri="{FF2B5EF4-FFF2-40B4-BE49-F238E27FC236}">
                <a16:creationId xmlns:a16="http://schemas.microsoft.com/office/drawing/2014/main" id="{849EF577-6802-7DD7-376C-3D9099D47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34" y="1459371"/>
            <a:ext cx="2575404" cy="13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D7645F3-D79E-2985-7095-1FDEB76D4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6261" y="3921267"/>
            <a:ext cx="1656077" cy="116083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CAC6F84-B47E-CBA4-56AF-44061CB51D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578" t="56177" r="688" b="24985"/>
          <a:stretch/>
        </p:blipFill>
        <p:spPr>
          <a:xfrm>
            <a:off x="-25328" y="5485972"/>
            <a:ext cx="9163664" cy="996234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66F5743-D4A8-187C-F253-845FD6B2A3CE}"/>
              </a:ext>
            </a:extLst>
          </p:cNvPr>
          <p:cNvSpPr txBox="1"/>
          <p:nvPr/>
        </p:nvSpPr>
        <p:spPr>
          <a:xfrm>
            <a:off x="273376" y="5090976"/>
            <a:ext cx="4594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https://tecnosistemspa.it/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1789E7-E828-A585-7588-C7A47225960E}"/>
              </a:ext>
            </a:extLst>
          </p:cNvPr>
          <p:cNvSpPr txBox="1"/>
          <p:nvPr/>
        </p:nvSpPr>
        <p:spPr>
          <a:xfrm>
            <a:off x="416136" y="627844"/>
            <a:ext cx="482453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 sede a Napoli, Pasquale Miano Studio si dedica </a:t>
            </a:r>
            <a:r>
              <a:rPr lang="it-IT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dal 1985 alla progettazione e alla ricerca, in ambito architettonico e urbano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 Studio ha sviluppato </a:t>
            </a:r>
            <a:r>
              <a:rPr lang="it-IT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progetti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architettonici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di </a:t>
            </a:r>
            <a:r>
              <a:rPr lang="it-IT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rigenerazione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urbana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ambito pubblico, con particolare attenzione alla città, all’architettura esistente e alle complesse problematiche che guidano i processi di trasformazione, anche in difficili situazioni urbane.</a:t>
            </a:r>
          </a:p>
          <a:p>
            <a:pPr>
              <a:lnSpc>
                <a:spcPct val="150000"/>
              </a:lnSpc>
            </a:pP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Dal Parco pubblico di Pomigliano d’Arco al Campus Scolastico di Acerra, dal recupero della Laveria a Sassari agli interventi nell’area delle Basiliche a Cimitile, lo studio ha affrontato temi urbani e architettonici di grande rilevanza, con interventi e approfondimenti </a:t>
            </a:r>
            <a:r>
              <a:rPr lang="it-IT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anche nel campo dell’urbanistica e del restauro a architettonico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1600" i="0" dirty="0">
              <a:effectLst/>
            </a:endParaRPr>
          </a:p>
          <a:p>
            <a:endParaRPr lang="it-IT" sz="1800" b="0" i="0" dirty="0">
              <a:solidFill>
                <a:srgbClr val="555555"/>
              </a:solidFill>
              <a:effectLst/>
            </a:endParaRPr>
          </a:p>
        </p:txBody>
      </p:sp>
      <p:pic>
        <p:nvPicPr>
          <p:cNvPr id="20" name="Immagine 19" descr="Immagine che contiene Carattere, tipografia, calligrafia, testo&#10;&#10;Descrizione generata automaticamente">
            <a:extLst>
              <a:ext uri="{FF2B5EF4-FFF2-40B4-BE49-F238E27FC236}">
                <a16:creationId xmlns:a16="http://schemas.microsoft.com/office/drawing/2014/main" id="{A6614F0D-91A3-E268-E9F6-CF454230F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1" y="145913"/>
            <a:ext cx="3736088" cy="478078"/>
          </a:xfrm>
          <a:prstGeom prst="rect">
            <a:avLst/>
          </a:prstGeom>
        </p:spPr>
      </p:pic>
      <p:pic>
        <p:nvPicPr>
          <p:cNvPr id="21" name="Immagine 20" descr="Immagine che contiene schermata, casa, aria aperta&#10;&#10;Descrizione generata automaticamente">
            <a:extLst>
              <a:ext uri="{FF2B5EF4-FFF2-40B4-BE49-F238E27FC236}">
                <a16:creationId xmlns:a16="http://schemas.microsoft.com/office/drawing/2014/main" id="{E5A7FC43-8084-091C-90EF-6CD52F416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44"/>
          <a:stretch/>
        </p:blipFill>
        <p:spPr>
          <a:xfrm>
            <a:off x="5206718" y="417566"/>
            <a:ext cx="3736089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5388AA-E7D8-0CCF-9E9D-DF20EC0C2942}"/>
              </a:ext>
            </a:extLst>
          </p:cNvPr>
          <p:cNvSpPr txBox="1"/>
          <p:nvPr/>
        </p:nvSpPr>
        <p:spPr>
          <a:xfrm>
            <a:off x="4067328" y="404664"/>
            <a:ext cx="43924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 studio ha vinto numerosi concorsi, tra cui: Concorso internazionale di progettazione per gli spazi di ristoro a Castel Sant’Elmo (2005); per i Piani Particolareggiati delle aree produttive di Gaeta (ex-aequo) (2011) e Spigno Saturnia (2011); il Parco Turistico di Punta Corona, Agerola (NA) (2013); l’Istituto comprensivo di Piano di Sorrento(NA) (2013); Concorso per Scuole Innovative a Montemiletto (AV) (2017); Concorso Seconda Uscita della stazione Materdei nel Quartiere Sanità (2019)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Concorso internazionale di progettazione e riqualificazione Napoli Est 2.0 (2020); Concorso di progettazione per la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ostruzione di una nuova scuola materna ed elementare a Mercogliano (AV) (2023).</a:t>
            </a:r>
          </a:p>
          <a:p>
            <a:endParaRPr lang="it-IT" sz="1800" i="0" dirty="0">
              <a:solidFill>
                <a:srgbClr val="555555"/>
              </a:solidFill>
              <a:effectLst/>
            </a:endParaRPr>
          </a:p>
        </p:txBody>
      </p:sp>
      <p:pic>
        <p:nvPicPr>
          <p:cNvPr id="4" name="Immagine 3" descr="Immagine che contiene Carattere, tipografia, calligrafia, testo&#10;&#10;Descrizione generata automaticamente">
            <a:extLst>
              <a:ext uri="{FF2B5EF4-FFF2-40B4-BE49-F238E27FC236}">
                <a16:creationId xmlns:a16="http://schemas.microsoft.com/office/drawing/2014/main" id="{75468B77-0DE9-027B-5581-FC630A2B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5209"/>
            <a:ext cx="3147752" cy="402793"/>
          </a:xfrm>
          <a:prstGeom prst="rect">
            <a:avLst/>
          </a:prstGeom>
        </p:spPr>
      </p:pic>
      <p:pic>
        <p:nvPicPr>
          <p:cNvPr id="5" name="Immagine 4" descr="Immagine che contiene schermata, casa, aria aperta&#10;&#10;Descrizione generata automaticamente">
            <a:extLst>
              <a:ext uri="{FF2B5EF4-FFF2-40B4-BE49-F238E27FC236}">
                <a16:creationId xmlns:a16="http://schemas.microsoft.com/office/drawing/2014/main" id="{780C66A4-8501-4345-77B1-A13FF68D8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60"/>
          <a:stretch/>
        </p:blipFill>
        <p:spPr>
          <a:xfrm>
            <a:off x="323528" y="488002"/>
            <a:ext cx="1919928" cy="5661248"/>
          </a:xfrm>
          <a:prstGeom prst="rect">
            <a:avLst/>
          </a:prstGeom>
        </p:spPr>
      </p:pic>
      <p:pic>
        <p:nvPicPr>
          <p:cNvPr id="7" name="Immagine 6" descr="Immagine che contiene cielo, architettura, edificio, albero&#10;&#10;Descrizione generata automaticamente">
            <a:extLst>
              <a:ext uri="{FF2B5EF4-FFF2-40B4-BE49-F238E27FC236}">
                <a16:creationId xmlns:a16="http://schemas.microsoft.com/office/drawing/2014/main" id="{1D105580-7D6D-782B-AD63-BA4CC0CB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456" y="488002"/>
            <a:ext cx="1691276" cy="1710495"/>
          </a:xfrm>
          <a:prstGeom prst="rect">
            <a:avLst/>
          </a:prstGeom>
        </p:spPr>
      </p:pic>
      <p:pic>
        <p:nvPicPr>
          <p:cNvPr id="8" name="Immagine 7" descr="Immagine che contiene calzature, vestiti, cielo, edificio&#10;&#10;Descrizione generata automaticamente">
            <a:extLst>
              <a:ext uri="{FF2B5EF4-FFF2-40B4-BE49-F238E27FC236}">
                <a16:creationId xmlns:a16="http://schemas.microsoft.com/office/drawing/2014/main" id="{D4C2E329-A33B-6D41-72A4-BF4A7BEC5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563" y="2427226"/>
            <a:ext cx="1691276" cy="171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51520" y="123211"/>
            <a:ext cx="7483657" cy="1793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CARATTERISTICHE METODOLOGICHE DELL’OFFERTA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07504" y="6093296"/>
            <a:ext cx="3984229" cy="64149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B8A2488-ABD2-05C8-30BA-EA3CC5CA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00808"/>
            <a:ext cx="2637394" cy="23297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1D70C7-51BD-E06F-2768-4BAE0888886A}"/>
              </a:ext>
            </a:extLst>
          </p:cNvPr>
          <p:cNvSpPr txBox="1"/>
          <p:nvPr/>
        </p:nvSpPr>
        <p:spPr>
          <a:xfrm>
            <a:off x="3354612" y="1916832"/>
            <a:ext cx="4320480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352425" algn="l"/>
              </a:tabLst>
            </a:pPr>
            <a:r>
              <a:rPr lang="it-IT" sz="2000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it-IT" sz="2000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it-IT" sz="2000" b="1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Vision </a:t>
            </a:r>
            <a:r>
              <a:rPr lang="it-IT" sz="2000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della proposta  progettuale è basata sull’inserimento armonico e rispettoso nel contesto esistente valorizzando e promuovendo  fruizione e conoscenza con interventi di grande qualità architettonica e urbanistica.</a:t>
            </a:r>
          </a:p>
          <a:p>
            <a:pPr algn="just">
              <a:tabLst>
                <a:tab pos="352425" algn="l"/>
              </a:tabLst>
            </a:pPr>
            <a:endParaRPr lang="it-IT" sz="1600" kern="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6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51520" y="123211"/>
            <a:ext cx="7560840" cy="18656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SOLUZIONI DI TRACCIATO,STAZIONI E NODI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07504" y="6093296"/>
            <a:ext cx="3984229" cy="64149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0BE49B-722B-FAF9-1BE9-70FEF16ED186}"/>
              </a:ext>
            </a:extLst>
          </p:cNvPr>
          <p:cNvSpPr txBox="1"/>
          <p:nvPr/>
        </p:nvSpPr>
        <p:spPr>
          <a:xfrm>
            <a:off x="360928" y="4346810"/>
            <a:ext cx="72728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ea typeface="MS Mincho" panose="02020609040205080304" pitchFamily="49" charset="-128"/>
              </a:rPr>
              <a:t>POSSIBILI SCENARI PROGETTUALI</a:t>
            </a:r>
            <a:endParaRPr lang="it-IT" sz="1600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it-IT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la formazione di un bivio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, con un ramo di prolungamento ad Acciaieria e una derivazione a singolo binario per Posillipo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it-IT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la formazione di un bivio con rottura di carico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(sempre stesso materiale rotabile), prevedendo però per l’antenna per Posillipo una rottura di carico ed un esercizio a spola tra </a:t>
            </a:r>
            <a:r>
              <a:rPr lang="it-IT" sz="1400" dirty="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Campegna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e Piazza S. Luigi e un servizio diretto a frequenza piena tra Municipio e il prolungamento ad Acciaieria, attestando alcune corse a </a:t>
            </a:r>
            <a:r>
              <a:rPr lang="it-IT" sz="1400" dirty="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Campegna</a:t>
            </a:r>
            <a:endParaRPr lang="it-IT" sz="1400" dirty="0"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pic>
        <p:nvPicPr>
          <p:cNvPr id="9" name="Graphic 1902917011">
            <a:extLst>
              <a:ext uri="{FF2B5EF4-FFF2-40B4-BE49-F238E27FC236}">
                <a16:creationId xmlns:a16="http://schemas.microsoft.com/office/drawing/2014/main" id="{09485720-C975-8BCB-7E87-246861D76EF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360928" y="876664"/>
            <a:ext cx="7883480" cy="3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60718" y="0"/>
            <a:ext cx="7560840" cy="1024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MODALITA’ REALIZZATIVA DEL NODO SENZA IMPATTO SULL’ESERCIZIO</a:t>
            </a: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07504" y="6093296"/>
            <a:ext cx="3984229" cy="64149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raphic 1815144060">
            <a:extLst>
              <a:ext uri="{FF2B5EF4-FFF2-40B4-BE49-F238E27FC236}">
                <a16:creationId xmlns:a16="http://schemas.microsoft.com/office/drawing/2014/main" id="{AD4DE2C6-32A1-F405-C18B-4FCE25617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395535" y="1501068"/>
            <a:ext cx="6271895" cy="12776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phic 1406726479">
            <a:extLst>
              <a:ext uri="{FF2B5EF4-FFF2-40B4-BE49-F238E27FC236}">
                <a16:creationId xmlns:a16="http://schemas.microsoft.com/office/drawing/2014/main" id="{E2A37EDB-77F9-637C-CE65-BE1CE3645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263138" y="3316365"/>
            <a:ext cx="6536690" cy="215201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0BE49B-722B-FAF9-1BE9-70FEF16ED186}"/>
              </a:ext>
            </a:extLst>
          </p:cNvPr>
          <p:cNvSpPr txBox="1"/>
          <p:nvPr/>
        </p:nvSpPr>
        <p:spPr>
          <a:xfrm>
            <a:off x="6722506" y="3259490"/>
            <a:ext cx="21981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Mincho" panose="02020609040205080304" pitchFamily="49" charset="-128"/>
              </a:rPr>
              <a:t>pozzo a valle dell’attuale tronchino di inversione per diventare poi una camera di ventilazione </a:t>
            </a: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Mincho" panose="02020609040205080304" pitchFamily="49" charset="-128"/>
              </a:rPr>
              <a:t>Il pozzo consentirà lo sviluppo delle gallerie nelle due diramazioni e cucitura dei tre binari in uscita con i due terminali di linea</a:t>
            </a:r>
          </a:p>
          <a:p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471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C1097D7-80EE-3713-9FC2-4AD7577763DA}"/>
              </a:ext>
            </a:extLst>
          </p:cNvPr>
          <p:cNvSpPr/>
          <p:nvPr/>
        </p:nvSpPr>
        <p:spPr>
          <a:xfrm>
            <a:off x="0" y="0"/>
            <a:ext cx="2591780" cy="6858000"/>
          </a:xfrm>
          <a:prstGeom prst="rect">
            <a:avLst/>
          </a:prstGeom>
          <a:solidFill>
            <a:schemeClr val="bg1">
              <a:lumMod val="8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1105577960">
            <a:extLst>
              <a:ext uri="{FF2B5EF4-FFF2-40B4-BE49-F238E27FC236}">
                <a16:creationId xmlns:a16="http://schemas.microsoft.com/office/drawing/2014/main" id="{AC52D524-C6BC-78AD-C726-67BACB305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1328" r="1062" b="6568"/>
          <a:stretch/>
        </p:blipFill>
        <p:spPr bwMode="auto">
          <a:xfrm>
            <a:off x="143506" y="548681"/>
            <a:ext cx="2232248" cy="1722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11905921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96B45BCC-851F-F203-CA23-B2DA471DE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3199" r="3685" b="2726"/>
          <a:stretch/>
        </p:blipFill>
        <p:spPr bwMode="auto">
          <a:xfrm>
            <a:off x="151139" y="3836208"/>
            <a:ext cx="2213959" cy="196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14A273-C123-111B-61D2-6C428DEB7674}"/>
              </a:ext>
            </a:extLst>
          </p:cNvPr>
          <p:cNvSpPr txBox="1"/>
          <p:nvPr/>
        </p:nvSpPr>
        <p:spPr>
          <a:xfrm>
            <a:off x="71499" y="153957"/>
            <a:ext cx="2952327" cy="29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47650" algn="l"/>
              </a:tabLst>
            </a:pPr>
            <a:r>
              <a:rPr lang="it-IT" sz="1000" b="1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Aspetti urbanistici e paesaggistici</a:t>
            </a:r>
            <a:endParaRPr lang="it-IT" sz="1000" kern="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EDC3A1-DF6D-1C96-C03F-24B5224DBC9C}"/>
              </a:ext>
            </a:extLst>
          </p:cNvPr>
          <p:cNvSpPr txBox="1"/>
          <p:nvPr/>
        </p:nvSpPr>
        <p:spPr>
          <a:xfrm>
            <a:off x="-207153" y="2239637"/>
            <a:ext cx="2582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>
              <a:spcAft>
                <a:spcPts val="600"/>
              </a:spcAft>
            </a:pPr>
            <a:r>
              <a:rPr lang="it-IT" sz="800" i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Stralcio del Piano Paesistico di Posillipo con sovrapposizione delle ipotesi di tracciato e alternative di stazioni a base di gara</a:t>
            </a:r>
            <a:endParaRPr lang="it-IT" sz="600" dirty="0">
              <a:solidFill>
                <a:srgbClr val="404040"/>
              </a:solidFill>
              <a:effectLst/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2485DE-C09E-CF54-A2EE-AC35BB1987BF}"/>
              </a:ext>
            </a:extLst>
          </p:cNvPr>
          <p:cNvSpPr txBox="1"/>
          <p:nvPr/>
        </p:nvSpPr>
        <p:spPr>
          <a:xfrm>
            <a:off x="47021" y="5821642"/>
            <a:ext cx="2520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i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Schematizzazioni e sovrapposizione dei tracciati su stralcio del PRARU</a:t>
            </a:r>
            <a:r>
              <a:rPr lang="it-IT" sz="800" dirty="0">
                <a:effectLst/>
              </a:rPr>
              <a:t> </a:t>
            </a:r>
            <a:endParaRPr lang="it-IT" sz="800" dirty="0"/>
          </a:p>
        </p:txBody>
      </p:sp>
      <p:pic>
        <p:nvPicPr>
          <p:cNvPr id="10" name="Picture 22" descr="A picture containing map, text, atlas, plan&#10;&#10;Description automatically generated">
            <a:extLst>
              <a:ext uri="{FF2B5EF4-FFF2-40B4-BE49-F238E27FC236}">
                <a16:creationId xmlns:a16="http://schemas.microsoft.com/office/drawing/2014/main" id="{0E7C8E1B-25D7-0163-4067-C9D3613FED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b="6885"/>
          <a:stretch/>
        </p:blipFill>
        <p:spPr bwMode="auto">
          <a:xfrm>
            <a:off x="2778142" y="480475"/>
            <a:ext cx="4098290" cy="2242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95C39E2C-8736-3F5D-21AC-83B836BE3B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32" y="588797"/>
            <a:ext cx="2267567" cy="2087372"/>
          </a:xfrm>
          <a:prstGeom prst="rect">
            <a:avLst/>
          </a:prstGeom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15E37B3D-18F2-E75E-5CE1-13E509344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19" y="2750734"/>
            <a:ext cx="6336481" cy="62244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D9774D-E0D7-2667-BE70-E26D7ACD85EC}"/>
              </a:ext>
            </a:extLst>
          </p:cNvPr>
          <p:cNvSpPr txBox="1"/>
          <p:nvPr/>
        </p:nvSpPr>
        <p:spPr>
          <a:xfrm>
            <a:off x="2502541" y="-29269"/>
            <a:ext cx="6641458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tabLst>
                <a:tab pos="247650" algn="l"/>
              </a:tabLst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Proposte progettuali di inserimento urbanistico, territoriale e paesaggistico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62736F5-3DFE-E1F6-B4AB-B2467501C30C}"/>
              </a:ext>
            </a:extLst>
          </p:cNvPr>
          <p:cNvSpPr txBox="1"/>
          <p:nvPr/>
        </p:nvSpPr>
        <p:spPr>
          <a:xfrm rot="16200000">
            <a:off x="1237345" y="1232782"/>
            <a:ext cx="2620331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47650" algn="l"/>
              </a:tabLst>
            </a:pPr>
            <a:r>
              <a:rPr lang="it-IT" sz="1400" b="1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STAZIONE NEGHELLI</a:t>
            </a:r>
            <a:endParaRPr lang="it-IT" sz="1400" kern="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27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BEF78719-F7C4-2A4E-1F47-83B230E347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90" y="3391592"/>
            <a:ext cx="4098290" cy="2440314"/>
          </a:xfrm>
          <a:prstGeom prst="rect">
            <a:avLst/>
          </a:prstGeom>
        </p:spPr>
      </p:pic>
      <p:pic>
        <p:nvPicPr>
          <p:cNvPr id="16" name="Picture 3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33D394A2-91D7-7D7E-B870-32A1A73836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74" y="3800960"/>
            <a:ext cx="2246926" cy="2030946"/>
          </a:xfrm>
          <a:prstGeom prst="rect">
            <a:avLst/>
          </a:prstGeom>
        </p:spPr>
      </p:pic>
      <p:pic>
        <p:nvPicPr>
          <p:cNvPr id="17" name="Picture 28" descr="A picture containing line, diagram, plot, text&#10;&#10;Description automatically generated">
            <a:extLst>
              <a:ext uri="{FF2B5EF4-FFF2-40B4-BE49-F238E27FC236}">
                <a16:creationId xmlns:a16="http://schemas.microsoft.com/office/drawing/2014/main" id="{EC4A6607-EB59-789B-F9C5-4A05FA2DEA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 b="6875"/>
          <a:stretch/>
        </p:blipFill>
        <p:spPr bwMode="auto">
          <a:xfrm>
            <a:off x="2755078" y="5857342"/>
            <a:ext cx="4961172" cy="1002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8E66F95-91A6-A23E-D50D-8534C6A79EFD}"/>
              </a:ext>
            </a:extLst>
          </p:cNvPr>
          <p:cNvSpPr txBox="1"/>
          <p:nvPr/>
        </p:nvSpPr>
        <p:spPr>
          <a:xfrm rot="16200000">
            <a:off x="1481037" y="4454522"/>
            <a:ext cx="224218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47650" algn="l"/>
              </a:tabLst>
            </a:pPr>
            <a:r>
              <a:rPr lang="it-IT" sz="1400" b="1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STAZIONE ACCIAIERIA</a:t>
            </a:r>
            <a:endParaRPr lang="it-IT" sz="1400" kern="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43CA478-E4E9-24EE-90FF-9BEAB507F8F0}"/>
              </a:ext>
            </a:extLst>
          </p:cNvPr>
          <p:cNvGrpSpPr/>
          <p:nvPr/>
        </p:nvGrpSpPr>
        <p:grpSpPr>
          <a:xfrm>
            <a:off x="151139" y="2813689"/>
            <a:ext cx="2235270" cy="863943"/>
            <a:chOff x="151145" y="3015861"/>
            <a:chExt cx="2235270" cy="863943"/>
          </a:xfrm>
        </p:grpSpPr>
        <p:pic>
          <p:nvPicPr>
            <p:cNvPr id="19" name="Picture 2046830682" descr="Immagine che contiene testo, mappa, diagramma&#10;&#10;Descrizione generata automaticamente">
              <a:extLst>
                <a:ext uri="{FF2B5EF4-FFF2-40B4-BE49-F238E27FC236}">
                  <a16:creationId xmlns:a16="http://schemas.microsoft.com/office/drawing/2014/main" id="{1E8AE955-F861-F5F6-1CB6-17945EB22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r="29624" b="53897"/>
            <a:stretch/>
          </p:blipFill>
          <p:spPr bwMode="auto">
            <a:xfrm>
              <a:off x="151145" y="3015861"/>
              <a:ext cx="1087471" cy="8639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2046830682" descr="Immagine che contiene testo, mappa, diagramma&#10;&#10;Descrizione generata automaticamente">
              <a:extLst>
                <a:ext uri="{FF2B5EF4-FFF2-40B4-BE49-F238E27FC236}">
                  <a16:creationId xmlns:a16="http://schemas.microsoft.com/office/drawing/2014/main" id="{91AA3FA4-52AD-D3AD-1856-58DECC084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" t="41838" r="30"/>
            <a:stretch/>
          </p:blipFill>
          <p:spPr bwMode="auto">
            <a:xfrm>
              <a:off x="1268774" y="3015861"/>
              <a:ext cx="1117641" cy="8601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7E64FFC7-7B57-26E8-7C4A-22EF3BDDD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505" y="6296045"/>
            <a:ext cx="3453671" cy="5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958279" y="644315"/>
            <a:ext cx="6294723" cy="270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</a:t>
            </a:r>
            <a:r>
              <a:rPr lang="en-US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AGGRUPPAMENTO </a:t>
            </a:r>
            <a:r>
              <a:rPr lang="en-US" sz="3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en-US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EMPORANEO DI </a:t>
            </a:r>
            <a:r>
              <a:rPr lang="en-US" sz="3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en-US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ROGETTAZIONE E </a:t>
            </a:r>
            <a:r>
              <a:rPr lang="en-US" sz="38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OFFERTA TECNICA</a:t>
            </a: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327233" y="4149080"/>
            <a:ext cx="7602928" cy="12241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8678A2-7B29-FBE6-E4E1-A8505B61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8593"/>
            <a:ext cx="3334801" cy="46943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lo 3D 1" descr="Metropolitana">
                <a:extLst>
                  <a:ext uri="{FF2B5EF4-FFF2-40B4-BE49-F238E27FC236}">
                    <a16:creationId xmlns:a16="http://schemas.microsoft.com/office/drawing/2014/main" id="{F871A86B-C901-9CD5-3936-B6BC4222AE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6910" y="1338084"/>
              <a:ext cx="3588094" cy="227468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88094" cy="2274681"/>
                    </a:xfrm>
                    <a:prstGeom prst="rect">
                      <a:avLst/>
                    </a:prstGeom>
                  </am3d:spPr>
                  <am3d:camera>
                    <am3d:pos x="0" y="0" z="477674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017" d="1000000"/>
                    <am3d:preTrans dx="0" dy="-248121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84459" ay="-924125" az="-8439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0143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lo 3D 1" descr="Metropolitana">
                <a:extLst>
                  <a:ext uri="{FF2B5EF4-FFF2-40B4-BE49-F238E27FC236}">
                    <a16:creationId xmlns:a16="http://schemas.microsoft.com/office/drawing/2014/main" id="{F871A86B-C901-9CD5-3936-B6BC4222AE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6910" y="1338084"/>
                <a:ext cx="3588094" cy="22746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1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5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0BEF2C91-A8D0-4F04-9D52-BF6BB21CB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r="10920" b="3797"/>
          <a:stretch/>
        </p:blipFill>
        <p:spPr bwMode="auto">
          <a:xfrm>
            <a:off x="467369" y="2058137"/>
            <a:ext cx="4950431" cy="3637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8BF6F1-929F-1868-E40F-83237019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" y="6288608"/>
            <a:ext cx="3546495" cy="569391"/>
          </a:xfrm>
          <a:prstGeom prst="rect">
            <a:avLst/>
          </a:prstGeom>
        </p:spPr>
      </p:pic>
      <p:pic>
        <p:nvPicPr>
          <p:cNvPr id="6" name="Picture 28" descr="A diagram of a room&#10;&#10;Description automatically generated with low confidence">
            <a:extLst>
              <a:ext uri="{FF2B5EF4-FFF2-40B4-BE49-F238E27FC236}">
                <a16:creationId xmlns:a16="http://schemas.microsoft.com/office/drawing/2014/main" id="{23AAD0CC-7BEA-F63E-6AA8-670317C17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b="7937"/>
          <a:stretch>
            <a:fillRect/>
          </a:stretch>
        </p:blipFill>
        <p:spPr bwMode="auto">
          <a:xfrm>
            <a:off x="2843808" y="311281"/>
            <a:ext cx="5881304" cy="1746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3" descr="Immagine che contiene linea, diagramma, Diagramma, testo">
            <a:extLst>
              <a:ext uri="{FF2B5EF4-FFF2-40B4-BE49-F238E27FC236}">
                <a16:creationId xmlns:a16="http://schemas.microsoft.com/office/drawing/2014/main" id="{5C0DED51-9E9A-809F-AB4A-A489890DA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8" y="4797287"/>
            <a:ext cx="7849047" cy="1571997"/>
          </a:xfrm>
          <a:prstGeom prst="rect">
            <a:avLst/>
          </a:prstGeom>
        </p:spPr>
      </p:pic>
      <p:pic>
        <p:nvPicPr>
          <p:cNvPr id="9" name="Picture 3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CD53FAF-0BCD-A562-9921-861BEC9F70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" r="3120" b="1113"/>
          <a:stretch/>
        </p:blipFill>
        <p:spPr bwMode="auto">
          <a:xfrm>
            <a:off x="5569634" y="2058138"/>
            <a:ext cx="3141677" cy="2739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A8F3B8-FF73-32C0-681B-870B795AFDDD}"/>
              </a:ext>
            </a:extLst>
          </p:cNvPr>
          <p:cNvSpPr txBox="1"/>
          <p:nvPr/>
        </p:nvSpPr>
        <p:spPr>
          <a:xfrm>
            <a:off x="270157" y="0"/>
            <a:ext cx="860368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tabLst>
                <a:tab pos="247650" algn="l"/>
              </a:tabLst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Proposte progettuali di inserimento urbanistico, territoriale e paesaggistico</a:t>
            </a:r>
          </a:p>
        </p:txBody>
      </p:sp>
    </p:spTree>
    <p:extLst>
      <p:ext uri="{BB962C8B-B14F-4D97-AF65-F5344CB8AC3E}">
        <p14:creationId xmlns:p14="http://schemas.microsoft.com/office/powerpoint/2010/main" val="23310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74" descr="A picture containing LEGO, screenshot, drawing, cartoon&#10;&#10;Description automatically generated">
            <a:extLst>
              <a:ext uri="{FF2B5EF4-FFF2-40B4-BE49-F238E27FC236}">
                <a16:creationId xmlns:a16="http://schemas.microsoft.com/office/drawing/2014/main" id="{116DD4B8-099D-98A1-8674-80216BE7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599" r="204" b="1"/>
          <a:stretch/>
        </p:blipFill>
        <p:spPr bwMode="auto">
          <a:xfrm>
            <a:off x="4749716" y="910503"/>
            <a:ext cx="4195445" cy="241173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0" y="-28566"/>
            <a:ext cx="8039229" cy="13540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OFFERTA GESTIONE INFORMATIVA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SVILUPPO PROGETTO BIM E STRUTTURA ORGANIZZATIVA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07504" y="6093296"/>
            <a:ext cx="3984229" cy="64149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1D70C7-51BD-E06F-2768-4BAE0888886A}"/>
              </a:ext>
            </a:extLst>
          </p:cNvPr>
          <p:cNvSpPr txBox="1"/>
          <p:nvPr/>
        </p:nvSpPr>
        <p:spPr>
          <a:xfrm>
            <a:off x="306149" y="1036066"/>
            <a:ext cx="42494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2425" algn="l"/>
              </a:tabLst>
            </a:pPr>
            <a:r>
              <a:rPr lang="it-IT" sz="1600" dirty="0">
                <a:solidFill>
                  <a:srgbClr val="000000"/>
                </a:solidFill>
                <a:ea typeface="MS Mincho" panose="02020609040205080304" pitchFamily="49" charset="-128"/>
              </a:rPr>
              <a:t>I</a:t>
            </a:r>
            <a:r>
              <a:rPr lang="it-IT" sz="16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l progetto </a:t>
            </a:r>
            <a:r>
              <a:rPr lang="it-IT" sz="1600" dirty="0">
                <a:solidFill>
                  <a:srgbClr val="000000"/>
                </a:solidFill>
                <a:ea typeface="MS Mincho" panose="02020609040205080304" pitchFamily="49" charset="-128"/>
              </a:rPr>
              <a:t>verrà sviluppato in BIM </a:t>
            </a:r>
            <a:r>
              <a:rPr lang="it-IT" sz="16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in accordo con le </a:t>
            </a:r>
            <a:r>
              <a:rPr lang="it-IT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Best Practice </a:t>
            </a:r>
            <a:r>
              <a:rPr lang="it-IT" sz="16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internazionali</a:t>
            </a:r>
            <a:r>
              <a:rPr lang="it-IT" sz="1600" dirty="0">
                <a:solidFill>
                  <a:srgbClr val="000000"/>
                </a:solidFill>
                <a:ea typeface="MS Mincho" panose="02020609040205080304" pitchFamily="49" charset="-128"/>
              </a:rPr>
              <a:t>.</a:t>
            </a:r>
            <a:endParaRPr lang="it-IT" sz="1600" dirty="0">
              <a:solidFill>
                <a:srgbClr val="000000"/>
              </a:solidFill>
              <a:effectLst/>
              <a:ea typeface="MS Mincho" panose="02020609040205080304" pitchFamily="49" charset="-128"/>
            </a:endParaRPr>
          </a:p>
          <a:p>
            <a:pPr>
              <a:tabLst>
                <a:tab pos="352425" algn="l"/>
              </a:tabLst>
            </a:pPr>
            <a:r>
              <a:rPr lang="it-IT" sz="16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In conformità con la Norma UNI EN ISO 19650-1:2019, sarà utilizzata </a:t>
            </a:r>
            <a:r>
              <a:rPr lang="it-IT" sz="1600" dirty="0">
                <a:solidFill>
                  <a:srgbClr val="000000"/>
                </a:solidFill>
                <a:ea typeface="MS Mincho" panose="02020609040205080304" pitchFamily="49" charset="-128"/>
              </a:rPr>
              <a:t>una piattaforma di condivisione </a:t>
            </a:r>
            <a:r>
              <a:rPr lang="it-IT" sz="16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per garantire la produzione il trasferimento e la condivisione del materiale di progetto. La piattaforma scelta è </a:t>
            </a:r>
            <a:r>
              <a:rPr lang="it-IT" sz="1600" b="1" dirty="0">
                <a:solidFill>
                  <a:srgbClr val="C00000"/>
                </a:solidFill>
                <a:effectLst/>
                <a:ea typeface="MS Mincho" panose="02020609040205080304" pitchFamily="49" charset="-128"/>
              </a:rPr>
              <a:t>Autodesk Construction Cloud.</a:t>
            </a:r>
            <a:r>
              <a:rPr lang="it-IT" sz="1600" dirty="0">
                <a:solidFill>
                  <a:srgbClr val="C00000"/>
                </a:solidFill>
                <a:effectLst/>
                <a:ea typeface="MS Mincho" panose="02020609040205080304" pitchFamily="49" charset="-128"/>
              </a:rPr>
              <a:t> </a:t>
            </a:r>
          </a:p>
          <a:p>
            <a:pPr>
              <a:tabLst>
                <a:tab pos="352425" algn="l"/>
              </a:tabLst>
            </a:pPr>
            <a:r>
              <a:rPr lang="it-IT" sz="1600" dirty="0">
                <a:effectLst/>
                <a:ea typeface="MS Mincho" panose="02020609040205080304" pitchFamily="49" charset="-128"/>
              </a:rPr>
              <a:t>La struttura di progetto è composta da </a:t>
            </a:r>
            <a:r>
              <a:rPr lang="it-IT" sz="1600" b="1" dirty="0">
                <a:effectLst/>
                <a:ea typeface="MS Mincho" panose="02020609040205080304" pitchFamily="49" charset="-128"/>
              </a:rPr>
              <a:t>figure specializzate </a:t>
            </a:r>
            <a:r>
              <a:rPr lang="it-IT" sz="1600" dirty="0">
                <a:effectLst/>
                <a:ea typeface="MS Mincho" panose="02020609040205080304" pitchFamily="49" charset="-128"/>
              </a:rPr>
              <a:t>nella gestione informativa dei processi e certificate ai sensi della norma UNI 11337-7:2018.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FB5C6DD-D46F-9798-B6F2-4E87D820116A}"/>
              </a:ext>
            </a:extLst>
          </p:cNvPr>
          <p:cNvGrpSpPr/>
          <p:nvPr/>
        </p:nvGrpSpPr>
        <p:grpSpPr>
          <a:xfrm>
            <a:off x="574360" y="4394118"/>
            <a:ext cx="2736304" cy="1634335"/>
            <a:chOff x="3917029" y="1412777"/>
            <a:chExt cx="2609430" cy="151216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E9A6258-03FC-AA5D-402B-782E66840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4310"/>
            <a:stretch/>
          </p:blipFill>
          <p:spPr>
            <a:xfrm>
              <a:off x="3917029" y="1412777"/>
              <a:ext cx="1519068" cy="151216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60764BC-6168-7A98-1EE3-6597EBBE0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881"/>
            <a:stretch/>
          </p:blipFill>
          <p:spPr>
            <a:xfrm>
              <a:off x="5414765" y="1412777"/>
              <a:ext cx="1111694" cy="1512168"/>
            </a:xfrm>
            <a:prstGeom prst="rect">
              <a:avLst/>
            </a:prstGeom>
          </p:spPr>
        </p:pic>
      </p:grpSp>
      <p:pic>
        <p:nvPicPr>
          <p:cNvPr id="2" name="Picture 9" descr="A picture containing engineering, steel, building, outdoor&#10;&#10;Description automatically generated">
            <a:extLst>
              <a:ext uri="{FF2B5EF4-FFF2-40B4-BE49-F238E27FC236}">
                <a16:creationId xmlns:a16="http://schemas.microsoft.com/office/drawing/2014/main" id="{B79512E1-C4B3-EF4E-1E0E-F05C931A11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8523"/>
          <a:stretch/>
        </p:blipFill>
        <p:spPr bwMode="auto">
          <a:xfrm>
            <a:off x="4749716" y="3640654"/>
            <a:ext cx="3848813" cy="234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7B75A5-A37F-9763-61F0-4A27DCFB6B7C}"/>
              </a:ext>
            </a:extLst>
          </p:cNvPr>
          <p:cNvSpPr txBox="1"/>
          <p:nvPr/>
        </p:nvSpPr>
        <p:spPr>
          <a:xfrm>
            <a:off x="4457924" y="5981587"/>
            <a:ext cx="4086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1050" b="1" i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Centrale antincendio e Camera di ventilazione di una stazione modellate in BIM</a:t>
            </a:r>
            <a:endParaRPr lang="it-IT" sz="1050" b="1" dirty="0">
              <a:solidFill>
                <a:srgbClr val="404040"/>
              </a:solidFill>
              <a:effectLst/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CFED26-F326-B666-7416-0B14AB8C355B}"/>
              </a:ext>
            </a:extLst>
          </p:cNvPr>
          <p:cNvSpPr txBox="1"/>
          <p:nvPr/>
        </p:nvSpPr>
        <p:spPr>
          <a:xfrm>
            <a:off x="4695311" y="3322233"/>
            <a:ext cx="38488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1050" b="1" i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Simulazione di esodo dalla stazione modellata in BIM</a:t>
            </a:r>
            <a:endParaRPr lang="it-IT" sz="1050" b="1" dirty="0">
              <a:solidFill>
                <a:srgbClr val="404040"/>
              </a:solidFill>
              <a:effectLst/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22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83568" y="139889"/>
            <a:ext cx="6619561" cy="1793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INFORMAZIONE E COINVOLGIMENTO DELLA CITTADINANZA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973972463" descr="A white background with black and orange text&#10;&#10;Description automatically generated with low confidence">
            <a:extLst>
              <a:ext uri="{FF2B5EF4-FFF2-40B4-BE49-F238E27FC236}">
                <a16:creationId xmlns:a16="http://schemas.microsoft.com/office/drawing/2014/main" id="{B68F24D6-1C62-457F-0A2E-EEB22C3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07504" y="6093296"/>
            <a:ext cx="3984229" cy="64149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1D70C7-51BD-E06F-2768-4BAE0888886A}"/>
              </a:ext>
            </a:extLst>
          </p:cNvPr>
          <p:cNvSpPr txBox="1"/>
          <p:nvPr/>
        </p:nvSpPr>
        <p:spPr>
          <a:xfrm>
            <a:off x="611560" y="1320730"/>
            <a:ext cx="3312368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2425" algn="l"/>
              </a:tabLst>
            </a:pPr>
            <a:r>
              <a:rPr lang="it-IT" sz="18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Creazione di un </a:t>
            </a:r>
            <a:r>
              <a:rPr lang="it-IT" sz="1800" dirty="0">
                <a:solidFill>
                  <a:srgbClr val="C00000"/>
                </a:solidFill>
                <a:effectLst/>
                <a:ea typeface="MS Mincho" panose="02020609040205080304" pitchFamily="49" charset="-128"/>
              </a:rPr>
              <a:t>portale interattivo </a:t>
            </a:r>
            <a:r>
              <a:rPr lang="it-IT" sz="18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disponibile a tutti i cittadini tramite accesso Internet, per illustrare i principi base del progetto, e </a:t>
            </a:r>
            <a:r>
              <a:rPr lang="it-IT" sz="1800" dirty="0">
                <a:solidFill>
                  <a:srgbClr val="C00000"/>
                </a:solidFill>
                <a:effectLst/>
                <a:ea typeface="MS Mincho" panose="02020609040205080304" pitchFamily="49" charset="-128"/>
              </a:rPr>
              <a:t>aumentare il coinvolgimento e la partecipazione dal dibattito pubblico,</a:t>
            </a:r>
            <a:r>
              <a:rPr lang="it-IT" sz="18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 </a:t>
            </a:r>
            <a:r>
              <a:rPr lang="it-IT" sz="18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rendendo disponibili le informazioni relative alle misurazioni dei parametri ambientali, le eventuali modifiche alla viabilità programmate, la possibilità di segnalare concreti imprevisti.</a:t>
            </a:r>
          </a:p>
          <a:p>
            <a:pPr>
              <a:tabLst>
                <a:tab pos="352425" algn="l"/>
              </a:tabLst>
            </a:pPr>
            <a:r>
              <a:rPr lang="it-IT" sz="1400" i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(a lato esempio di sito web che MM ha realizzato per la costruzione della linea M4)</a:t>
            </a:r>
            <a:endParaRPr lang="it-IT" sz="1400" i="1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tabLst>
                <a:tab pos="352425" algn="l"/>
              </a:tabLst>
            </a:pPr>
            <a:endParaRPr lang="it-IT" sz="1600" kern="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A54759-AF58-1B6F-1F9F-00D2E1A4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86" y="1196752"/>
            <a:ext cx="4060828" cy="21787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4F916AF-25A9-979A-A8E0-53EBD2FD8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686161"/>
            <a:ext cx="3212870" cy="2505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8AF013-3481-21BD-20EF-0FC28C5DC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096" y="2137403"/>
            <a:ext cx="774259" cy="7925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5DEA64-A389-957D-DCF0-69301B3C7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122" y="3256434"/>
            <a:ext cx="2003473" cy="26467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B0B98D-E91F-36FA-8DB7-012FF54F6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14272">
            <a:off x="7447378" y="2479812"/>
            <a:ext cx="768163" cy="8169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120BC1F-9EA5-76AD-4377-E13CC5BE6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525" y="4748919"/>
            <a:ext cx="2487384" cy="19496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C27B064-53D0-CB6B-A90D-0583740ADF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523" y="4077058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9FDDB2C-6363-AEDD-6250-D495308D7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0" y="668467"/>
            <a:ext cx="7753732" cy="92404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DF3678-5B53-D5B4-03E1-47855DF09E1B}"/>
              </a:ext>
            </a:extLst>
          </p:cNvPr>
          <p:cNvSpPr txBox="1"/>
          <p:nvPr/>
        </p:nvSpPr>
        <p:spPr>
          <a:xfrm>
            <a:off x="15300" y="353986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PROGETTISTI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C71133F-15C0-50C3-21CE-6B271C1CCA41}"/>
              </a:ext>
            </a:extLst>
          </p:cNvPr>
          <p:cNvSpPr txBox="1"/>
          <p:nvPr/>
        </p:nvSpPr>
        <p:spPr>
          <a:xfrm>
            <a:off x="15300" y="1744873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AFFIANCANO LE SEGUENTI ECCELLENZE SCIENTIFICHE E PROFESSIONALI.</a:t>
            </a:r>
          </a:p>
        </p:txBody>
      </p:sp>
      <p:pic>
        <p:nvPicPr>
          <p:cNvPr id="2054" name="Picture 6" descr="B2B Arquitectes Jordi Bellmunt i Agata Buscemi | LinkedIn">
            <a:extLst>
              <a:ext uri="{FF2B5EF4-FFF2-40B4-BE49-F238E27FC236}">
                <a16:creationId xmlns:a16="http://schemas.microsoft.com/office/drawing/2014/main" id="{A74B3D14-8615-1376-724A-E7F1A796A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56" y="285219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65EFFA24-F000-5D7E-EEA9-5AFAA7D8B4B3}"/>
              </a:ext>
            </a:extLst>
          </p:cNvPr>
          <p:cNvGrpSpPr/>
          <p:nvPr/>
        </p:nvGrpSpPr>
        <p:grpSpPr>
          <a:xfrm>
            <a:off x="949849" y="4474193"/>
            <a:ext cx="1905000" cy="920019"/>
            <a:chOff x="2625643" y="5013176"/>
            <a:chExt cx="2760815" cy="138228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FD863FE-7184-13D9-F819-43207D9C2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7784" y="5013176"/>
              <a:ext cx="2758674" cy="986825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ACA8A10-B91A-B6FE-470C-8330F0CEA8D6}"/>
                </a:ext>
              </a:extLst>
            </p:cNvPr>
            <p:cNvSpPr txBox="1"/>
            <p:nvPr/>
          </p:nvSpPr>
          <p:spPr>
            <a:xfrm>
              <a:off x="2625643" y="5964578"/>
              <a:ext cx="275867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Associazione Cocceius</a:t>
              </a:r>
            </a:p>
            <a:p>
              <a:pPr algn="ctr"/>
              <a:r>
                <a:rPr lang="it-IT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Speleologi archeologi</a:t>
              </a:r>
              <a:endParaRPr lang="it-IT" sz="1100" i="1" dirty="0"/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40060F89-756A-2E8C-5CD4-200938C8A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413" t="25277" r="30729" b="58227"/>
          <a:stretch/>
        </p:blipFill>
        <p:spPr>
          <a:xfrm>
            <a:off x="628975" y="2336359"/>
            <a:ext cx="4207217" cy="76287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285B5B3-63AC-F46D-130D-4F464F913E39}"/>
              </a:ext>
            </a:extLst>
          </p:cNvPr>
          <p:cNvSpPr txBox="1"/>
          <p:nvPr/>
        </p:nvSpPr>
        <p:spPr>
          <a:xfrm>
            <a:off x="4836192" y="2334216"/>
            <a:ext cx="3912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Supporto scientifico per l’elaborazione di  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modelli trasportici innovativi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partendo dal notevole patrimonio in termini di dati specifici relativi</a:t>
            </a:r>
          </a:p>
          <a:p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all’area dell’intervento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59C16E-E9F7-AE94-13A5-90765AFDCAA0}"/>
              </a:ext>
            </a:extLst>
          </p:cNvPr>
          <p:cNvSpPr txBox="1"/>
          <p:nvPr/>
        </p:nvSpPr>
        <p:spPr>
          <a:xfrm>
            <a:off x="3090106" y="4736564"/>
            <a:ext cx="58938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l’impostazione del tracciato dal punto di 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vista archeologico e speleologico 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 avvarremo del supporto scientifico dell’associazione Cocceius, che ha effettuato studi dell’antico sistema idrico flegreo ed è artefice della recentissima scoperta del tratto dell’acquedotto romano nella collina di Posillipo che sovrasta il Parco dello Sport.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CA74779-3F81-6336-0DD1-5F5BBBA82271}"/>
              </a:ext>
            </a:extLst>
          </p:cNvPr>
          <p:cNvSpPr txBox="1"/>
          <p:nvPr/>
        </p:nvSpPr>
        <p:spPr>
          <a:xfrm>
            <a:off x="137924" y="5833352"/>
            <a:ext cx="861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L’AMPIA ESPERIENZA DEI MEMBRI SI COMBINA CON LA VISIONE DI UN GRUPPO MULTIDISCIPLINARE E INTERNAZIONALE, COMBINANDO LA CREATIVITÁ CON UN METODO RIGOROSO ED UNA VISIONE STRATEGICA DEL PROGETTO. LA FORTE RELAZIONE CON LE ISTITUZIONI ACCADEMICHE ARRICCHISCE IL LAVORO CON LE PIÚ ATTUALI CORRENTI DI RICERCA E DOCENZA, UNENDO LA TEORIA AL LAVORO PROFESSIONALE.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31AB328-A603-868F-357B-A864D39E06D8}"/>
              </a:ext>
            </a:extLst>
          </p:cNvPr>
          <p:cNvSpPr txBox="1"/>
          <p:nvPr/>
        </p:nvSpPr>
        <p:spPr>
          <a:xfrm>
            <a:off x="3090106" y="3594226"/>
            <a:ext cx="3912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B2B </a:t>
            </a:r>
            <a:r>
              <a:rPr lang="it-IT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Arquitectes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studio a Barcellona, supporteranno il gruppo di lavoro per gli 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aspetti paesaggistici</a:t>
            </a:r>
            <a:endParaRPr lang="it-IT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1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7DC9DC-5026-2ECE-DC8D-50A6507F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31" y="299101"/>
            <a:ext cx="1020611" cy="9695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25AF73-54C7-831C-8B60-15344C725267}"/>
              </a:ext>
            </a:extLst>
          </p:cNvPr>
          <p:cNvSpPr txBox="1"/>
          <p:nvPr/>
        </p:nvSpPr>
        <p:spPr>
          <a:xfrm>
            <a:off x="2816587" y="299101"/>
            <a:ext cx="363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5143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Società creata dal Comune di Milano per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progettare e costruire le linee metropolitane</a:t>
            </a:r>
            <a:r>
              <a:rPr lang="it-IT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14313" indent="-214313" algn="just" defTabSz="5143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corso degli anni il perimetro di attività si è allargato ad altri servizi fino a configurare MM come un’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azienda pubblica multiservizi </a:t>
            </a:r>
            <a:r>
              <a:rPr lang="it-IT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unica nel panorama nazionale</a:t>
            </a:r>
            <a:r>
              <a:rPr lang="it-IT" sz="11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125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867CED-43FD-8186-0FAD-1CFD2352AD89}"/>
              </a:ext>
            </a:extLst>
          </p:cNvPr>
          <p:cNvSpPr txBox="1"/>
          <p:nvPr/>
        </p:nvSpPr>
        <p:spPr>
          <a:xfrm>
            <a:off x="1575284" y="1595623"/>
            <a:ext cx="5084948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1" indent="-192881" algn="just" defTabSz="5143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Gestisce l’intero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servizio idrico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cittadino (2 milioni di utenti ) e gestisce il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property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e facility management degli edifici residenziali pubblici di proprietà del Comune di Milano e di Bergamo oltre a curarne la manutenzione, nonché di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scuole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impianti sportivi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it-IT" sz="1200" b="1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192881" indent="-192881" algn="just" defTabSz="5143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E’ specializzata nella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progettazione di infrastrutture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sistemi di trasporto pubblico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per una mobilità sostenibile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in Italia e nel mondo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come metropolitane, metrotranvie, filovie e parcheggi.</a:t>
            </a:r>
          </a:p>
          <a:p>
            <a:pPr marL="192881" indent="-192881" algn="just" defTabSz="5143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Oggi è impegnata in importanti progetti, tra gli altri, a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Napoli,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Genova, Padova, Bergamo, Pisa, Milano, Tel Aviv, Chennai, Mumbai,  e Bogotà. </a:t>
            </a:r>
          </a:p>
          <a:p>
            <a:pPr marL="192881" indent="-192881" algn="just" defTabSz="5143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Membro del </a:t>
            </a:r>
            <a:r>
              <a:rPr lang="it-IT" sz="1200" b="1" u="sng" dirty="0">
                <a:solidFill>
                  <a:prstClr val="black"/>
                </a:solidFill>
                <a:latin typeface="Calibri" panose="020F0502020204030204"/>
              </a:rPr>
              <a:t>comitato tecnico permanente per la sicurezza dei sistemi di trasporto ad impianti fissi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(Ministeri Infrastrutture e Trasporti);</a:t>
            </a:r>
          </a:p>
          <a:p>
            <a:pPr marL="192881" indent="-192881" algn="just" defTabSz="514350"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</a:rPr>
              <a:t>Società qualificata come stazione appaltante ANAC </a:t>
            </a:r>
          </a:p>
          <a:p>
            <a:pPr marL="192881" indent="-192881" algn="just" defTabSz="514350">
              <a:buFont typeface="Arial" panose="020B0604020202020204" pitchFamily="34" charset="0"/>
              <a:buChar char="•"/>
            </a:pPr>
            <a:endParaRPr lang="it-IT" sz="1125" dirty="0">
              <a:solidFill>
                <a:prstClr val="white"/>
              </a:solidFill>
              <a:highlight>
                <a:srgbClr val="E21125"/>
              </a:highlight>
              <a:latin typeface="Calibri" panose="020F050202020403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808735-7691-4B47-40C4-4C19EA970BF8}"/>
              </a:ext>
            </a:extLst>
          </p:cNvPr>
          <p:cNvSpPr txBox="1"/>
          <p:nvPr/>
        </p:nvSpPr>
        <p:spPr>
          <a:xfrm>
            <a:off x="1321316" y="4130981"/>
            <a:ext cx="5225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it-IT" sz="1500" b="1" dirty="0">
                <a:solidFill>
                  <a:srgbClr val="FF0000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MM S.p.A. </a:t>
            </a:r>
          </a:p>
          <a:p>
            <a:pPr defTabSz="514350"/>
            <a:r>
              <a:rPr lang="it-IT" sz="1500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Progettazione e Costruzione Napoli - Staff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02B5DA4-36CC-E5B6-2FE5-87159E99C60C}"/>
              </a:ext>
            </a:extLst>
          </p:cNvPr>
          <p:cNvGrpSpPr/>
          <p:nvPr/>
        </p:nvGrpSpPr>
        <p:grpSpPr>
          <a:xfrm>
            <a:off x="539552" y="4682194"/>
            <a:ext cx="6768752" cy="1195077"/>
            <a:chOff x="141991" y="5193106"/>
            <a:chExt cx="7716748" cy="1211307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AB1E07CE-177D-8BCB-8F0C-CD4603F627F3}"/>
                </a:ext>
              </a:extLst>
            </p:cNvPr>
            <p:cNvGrpSpPr/>
            <p:nvPr/>
          </p:nvGrpSpPr>
          <p:grpSpPr>
            <a:xfrm>
              <a:off x="141991" y="5193106"/>
              <a:ext cx="7716748" cy="1211307"/>
              <a:chOff x="191350" y="5026005"/>
              <a:chExt cx="7716748" cy="1393006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7" name="Modello 3D 6" descr="Segnale circolare">
                    <a:extLst>
                      <a:ext uri="{FF2B5EF4-FFF2-40B4-BE49-F238E27FC236}">
                        <a16:creationId xmlns:a16="http://schemas.microsoft.com/office/drawing/2014/main" id="{55A681FD-E5B2-CC91-0B8A-EDC2A1D7D7B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91350" y="5026009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7" name="Modello 3D 6" descr="Segnale circolare">
                    <a:extLst>
                      <a:ext uri="{FF2B5EF4-FFF2-40B4-BE49-F238E27FC236}">
                        <a16:creationId xmlns:a16="http://schemas.microsoft.com/office/drawing/2014/main" id="{55A681FD-E5B2-CC91-0B8A-EDC2A1D7D7B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39552" y="4682197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9" name="Modello 3D 8" descr="Segnale circolare">
                    <a:extLst>
                      <a:ext uri="{FF2B5EF4-FFF2-40B4-BE49-F238E27FC236}">
                        <a16:creationId xmlns:a16="http://schemas.microsoft.com/office/drawing/2014/main" id="{D0A0E379-BEBE-8639-607B-E083D4BCC0D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155741" y="5026008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9" name="Modello 3D 8" descr="Segnale circolare">
                    <a:extLst>
                      <a:ext uri="{FF2B5EF4-FFF2-40B4-BE49-F238E27FC236}">
                        <a16:creationId xmlns:a16="http://schemas.microsoft.com/office/drawing/2014/main" id="{D0A0E379-BEBE-8639-607B-E083D4BCC0DF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385468" y="4682197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0" name="Modello 3D 9" descr="Segnale circolare">
                    <a:extLst>
                      <a:ext uri="{FF2B5EF4-FFF2-40B4-BE49-F238E27FC236}">
                        <a16:creationId xmlns:a16="http://schemas.microsoft.com/office/drawing/2014/main" id="{1034FBAF-E14B-B6EC-F195-B4B3A7D034B9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120133" y="5026008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0" name="Modello 3D 9" descr="Segnale circolare">
                    <a:extLst>
                      <a:ext uri="{FF2B5EF4-FFF2-40B4-BE49-F238E27FC236}">
                        <a16:creationId xmlns:a16="http://schemas.microsoft.com/office/drawing/2014/main" id="{1034FBAF-E14B-B6EC-F195-B4B3A7D034B9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231386" y="4682197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2" name="Modello 3D 11" descr="Segnale circolare">
                    <a:extLst>
                      <a:ext uri="{FF2B5EF4-FFF2-40B4-BE49-F238E27FC236}">
                        <a16:creationId xmlns:a16="http://schemas.microsoft.com/office/drawing/2014/main" id="{78420CC1-B654-8AB7-A5A7-A1E789F7CDC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093173" y="5026007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2" name="Modello 3D 11" descr="Segnale circolare">
                    <a:extLst>
                      <a:ext uri="{FF2B5EF4-FFF2-40B4-BE49-F238E27FC236}">
                        <a16:creationId xmlns:a16="http://schemas.microsoft.com/office/drawing/2014/main" id="{78420CC1-B654-8AB7-A5A7-A1E789F7CDC0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084888" y="4682196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3" name="Modello 3D 12" descr="Segnale circolare">
                    <a:extLst>
                      <a:ext uri="{FF2B5EF4-FFF2-40B4-BE49-F238E27FC236}">
                        <a16:creationId xmlns:a16="http://schemas.microsoft.com/office/drawing/2014/main" id="{5874349D-6A72-CF6A-0E7A-0A298E3C3D6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066212" y="5026006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3" name="Modello 3D 12" descr="Segnale circolare">
                    <a:extLst>
                      <a:ext uri="{FF2B5EF4-FFF2-40B4-BE49-F238E27FC236}">
                        <a16:creationId xmlns:a16="http://schemas.microsoft.com/office/drawing/2014/main" id="{5874349D-6A72-CF6A-0E7A-0A298E3C3D65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938390" y="4682195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4" name="Modello 3D 13" descr="Segnale circolare">
                    <a:extLst>
                      <a:ext uri="{FF2B5EF4-FFF2-40B4-BE49-F238E27FC236}">
                        <a16:creationId xmlns:a16="http://schemas.microsoft.com/office/drawing/2014/main" id="{88888B6C-ECBF-0DA2-CB5E-A95D2C670D6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039252" y="5026005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4" name="Modello 3D 13" descr="Segnale circolare">
                    <a:extLst>
                      <a:ext uri="{FF2B5EF4-FFF2-40B4-BE49-F238E27FC236}">
                        <a16:creationId xmlns:a16="http://schemas.microsoft.com/office/drawing/2014/main" id="{88888B6C-ECBF-0DA2-CB5E-A95D2C670D68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791893" y="4682194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5" name="Modello 3D 14" descr="Segnale circolare">
                    <a:extLst>
                      <a:ext uri="{FF2B5EF4-FFF2-40B4-BE49-F238E27FC236}">
                        <a16:creationId xmlns:a16="http://schemas.microsoft.com/office/drawing/2014/main" id="{CCC063C1-042A-E48B-2895-F4BE0705D57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979315" y="5028090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5" name="Modello 3D 14" descr="Segnale circolare">
                    <a:extLst>
                      <a:ext uri="{FF2B5EF4-FFF2-40B4-BE49-F238E27FC236}">
                        <a16:creationId xmlns:a16="http://schemas.microsoft.com/office/drawing/2014/main" id="{CCC063C1-042A-E48B-2895-F4BE0705D57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616470" y="4683983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6" name="Modello 3D 15" descr="Segnale circolare">
                    <a:extLst>
                      <a:ext uri="{FF2B5EF4-FFF2-40B4-BE49-F238E27FC236}">
                        <a16:creationId xmlns:a16="http://schemas.microsoft.com/office/drawing/2014/main" id="{E29DA20D-55FB-E21A-9562-D3A66B6C351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6935058" y="5026005"/>
                  <a:ext cx="973040" cy="139092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973040" cy="1390921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am3d:spPr>
                      <am3d:camera>
                        <am3d:pos x="0" y="0" z="5760528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04190" d="1000000"/>
                        <am3d:preTrans dx="-396535" dy="-18000000" dz="-135870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y="152300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94263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6" name="Modello 3D 15" descr="Segnale circolare">
                    <a:extLst>
                      <a:ext uri="{FF2B5EF4-FFF2-40B4-BE49-F238E27FC236}">
                        <a16:creationId xmlns:a16="http://schemas.microsoft.com/office/drawing/2014/main" id="{E29DA20D-55FB-E21A-9562-D3A66B6C3513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54801" y="4682194"/>
                    <a:ext cx="853503" cy="1193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</p:pic>
            </mc:Fallback>
          </mc:AlternateContent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43090B0-9D15-8E31-DD66-FAC6E92E4B92}"/>
                </a:ext>
              </a:extLst>
            </p:cNvPr>
            <p:cNvSpPr txBox="1"/>
            <p:nvPr/>
          </p:nvSpPr>
          <p:spPr>
            <a:xfrm>
              <a:off x="148527" y="5325518"/>
              <a:ext cx="8756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Geotecnica</a:t>
              </a:r>
            </a:p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Strutture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E760185-B536-4EFB-F667-8A8F16DACFB8}"/>
                </a:ext>
              </a:extLst>
            </p:cNvPr>
            <p:cNvSpPr txBox="1"/>
            <p:nvPr/>
          </p:nvSpPr>
          <p:spPr>
            <a:xfrm>
              <a:off x="1037887" y="5375937"/>
              <a:ext cx="1011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Architettura</a:t>
              </a:r>
            </a:p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BIM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01F6879-CF9F-0E05-CDE7-323C8594C3D1}"/>
                </a:ext>
              </a:extLst>
            </p:cNvPr>
            <p:cNvSpPr txBox="1"/>
            <p:nvPr/>
          </p:nvSpPr>
          <p:spPr>
            <a:xfrm>
              <a:off x="2046958" y="5247237"/>
              <a:ext cx="983499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Impianti </a:t>
              </a:r>
            </a:p>
            <a:p>
              <a:pPr algn="ctr" defTabSz="342900"/>
              <a:r>
                <a:rPr lang="it-IT" sz="675" b="1" dirty="0" err="1">
                  <a:solidFill>
                    <a:prstClr val="black"/>
                  </a:solidFill>
                  <a:latin typeface="Trebuchet MS" panose="020B0603020202020204"/>
                </a:rPr>
                <a:t>Vibroacustica</a:t>
              </a:r>
              <a:endParaRPr lang="it-IT" sz="675" b="1" dirty="0">
                <a:solidFill>
                  <a:prstClr val="black"/>
                </a:solidFill>
                <a:latin typeface="Trebuchet MS" panose="020B0603020202020204"/>
              </a:endParaRPr>
            </a:p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Armamento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559128B-B7AB-EE30-25E2-F4846058AEAC}"/>
                </a:ext>
              </a:extLst>
            </p:cNvPr>
            <p:cNvSpPr txBox="1"/>
            <p:nvPr/>
          </p:nvSpPr>
          <p:spPr>
            <a:xfrm>
              <a:off x="3016471" y="5285914"/>
              <a:ext cx="973039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Sottoservizi </a:t>
              </a:r>
            </a:p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Sistemazione esterna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1460262-3D26-4A73-71A2-8CC30C254F74}"/>
                </a:ext>
              </a:extLst>
            </p:cNvPr>
            <p:cNvSpPr txBox="1"/>
            <p:nvPr/>
          </p:nvSpPr>
          <p:spPr>
            <a:xfrm>
              <a:off x="3999103" y="5316483"/>
              <a:ext cx="983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Computi </a:t>
              </a:r>
            </a:p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Stime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79512EC7-4BE0-C4DD-2B17-20127B7BFB72}"/>
                </a:ext>
              </a:extLst>
            </p:cNvPr>
            <p:cNvSpPr txBox="1"/>
            <p:nvPr/>
          </p:nvSpPr>
          <p:spPr>
            <a:xfrm>
              <a:off x="5108699" y="5381278"/>
              <a:ext cx="69074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Qualità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15702A5-F89D-D60B-9305-7C1DC6E3C3A9}"/>
                </a:ext>
              </a:extLst>
            </p:cNvPr>
            <p:cNvSpPr txBox="1"/>
            <p:nvPr/>
          </p:nvSpPr>
          <p:spPr>
            <a:xfrm>
              <a:off x="6014092" y="5381279"/>
              <a:ext cx="88890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Ambiente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9543B9B-5489-B572-870A-A6435044A535}"/>
                </a:ext>
              </a:extLst>
            </p:cNvPr>
            <p:cNvSpPr txBox="1"/>
            <p:nvPr/>
          </p:nvSpPr>
          <p:spPr>
            <a:xfrm>
              <a:off x="6977916" y="5316483"/>
              <a:ext cx="715571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Direzione </a:t>
              </a:r>
            </a:p>
            <a:p>
              <a:pPr algn="ctr" defTabSz="342900"/>
              <a:r>
                <a:rPr lang="it-IT" sz="675" b="1" dirty="0">
                  <a:solidFill>
                    <a:prstClr val="black"/>
                  </a:solidFill>
                  <a:latin typeface="Trebuchet MS" panose="020B0603020202020204"/>
                </a:rPr>
                <a:t>Lavori</a:t>
              </a:r>
            </a:p>
            <a:p>
              <a:pPr defTabSz="342900"/>
              <a:endParaRPr lang="it-IT" sz="600" b="1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F7E80B8E-64C9-F2A8-EB8A-FA2023DB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595" y="5828211"/>
            <a:ext cx="270211" cy="2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68B6D1-F119-4630-9A6C-5D28298ED76F}"/>
              </a:ext>
            </a:extLst>
          </p:cNvPr>
          <p:cNvSpPr txBox="1"/>
          <p:nvPr/>
        </p:nvSpPr>
        <p:spPr>
          <a:xfrm>
            <a:off x="755577" y="175479"/>
            <a:ext cx="75608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2700" b="1" dirty="0">
                <a:solidFill>
                  <a:srgbClr val="FF0000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MM S.p.A.</a:t>
            </a:r>
          </a:p>
          <a:p>
            <a:pPr defTabSz="685800"/>
            <a:r>
              <a:rPr lang="it-IT" sz="1500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Progettazione  e Costruzione Napoli</a:t>
            </a:r>
            <a:endParaRPr lang="it-IT" sz="1350" b="1" dirty="0">
              <a:solidFill>
                <a:prstClr val="black"/>
              </a:solidFill>
              <a:latin typeface="Avenir Next LT Pro" panose="020B0504020202020204" pitchFamily="34" charset="0"/>
              <a:cs typeface="Arial Black" panose="020B0604020202020204" pitchFamily="34" charset="0"/>
            </a:endParaRPr>
          </a:p>
          <a:p>
            <a:pPr defTabSz="685800"/>
            <a:r>
              <a:rPr lang="it-IT" sz="2100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PROGETTI ESEGUITI / IN CORSO</a:t>
            </a:r>
          </a:p>
          <a:p>
            <a:pPr defTabSz="685800"/>
            <a:r>
              <a:rPr lang="it-IT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Progettazione e direzione lavori Linea 1 - Metropolitana di Napoli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B9162C5-46B1-4FCA-B37B-51AEA93214C0}"/>
              </a:ext>
            </a:extLst>
          </p:cNvPr>
          <p:cNvSpPr/>
          <p:nvPr/>
        </p:nvSpPr>
        <p:spPr>
          <a:xfrm rot="5400000" flipH="1">
            <a:off x="4385875" y="-2173774"/>
            <a:ext cx="63373" cy="7457547"/>
          </a:xfrm>
          <a:prstGeom prst="rect">
            <a:avLst/>
          </a:prstGeom>
          <a:solidFill>
            <a:srgbClr val="E2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D8CD8C-7185-8722-3DCA-05F0BE765479}"/>
              </a:ext>
            </a:extLst>
          </p:cNvPr>
          <p:cNvSpPr txBox="1"/>
          <p:nvPr/>
        </p:nvSpPr>
        <p:spPr>
          <a:xfrm>
            <a:off x="5191108" y="1701462"/>
            <a:ext cx="324017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Progettazione (opere civili ed impianti) della metropolitana di Napoli linea 1 che collega la stazione 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Piscinola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all’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aeroporto di Capodichino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Direzione lavori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realizzazione della tratta Piscinola/Secondigliano - Capodichino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collaborazione con architetti ed artisti di fama mondiale per la realizzazione delle 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stazioni dell’arte e le relative sistemazioni esterne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(Alvaro Siza, Eduardo Souto de Moura, Oscar </a:t>
            </a:r>
            <a:r>
              <a:rPr lang="it-IT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Tusquets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Karim Rashid, </a:t>
            </a:r>
            <a:r>
              <a:rPr lang="it-IT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Domenique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Perrault, Massimiliano Fuksas);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 sviluppi futuri è prevista la 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chiusura completa dell’anello della Linea 1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garantire uno scambio rapido con altre linee metropolitane comunali ed intercomunali (linea 2, linea 6, linea 7, linea 11);</a:t>
            </a:r>
          </a:p>
          <a:p>
            <a:pPr algn="just" defTabSz="685800"/>
            <a:endParaRPr lang="it-IT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magine 3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DB0445C4-D5FA-A08F-C51B-1E4B7D9FE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51" y="1773841"/>
            <a:ext cx="4695657" cy="4392488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806D739-4F45-9189-189C-8B6CA00C1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0845"/>
            <a:ext cx="848281" cy="80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68B6D1-F119-4630-9A6C-5D28298ED76F}"/>
              </a:ext>
            </a:extLst>
          </p:cNvPr>
          <p:cNvSpPr txBox="1"/>
          <p:nvPr/>
        </p:nvSpPr>
        <p:spPr>
          <a:xfrm>
            <a:off x="755577" y="175479"/>
            <a:ext cx="75608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2700" b="1" dirty="0">
                <a:solidFill>
                  <a:srgbClr val="FF0000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MM S.p.A.</a:t>
            </a:r>
          </a:p>
          <a:p>
            <a:pPr defTabSz="685800"/>
            <a:r>
              <a:rPr lang="it-IT" sz="1500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Progettazione  e Costruzione Napoli</a:t>
            </a:r>
            <a:endParaRPr lang="it-IT" sz="1350" b="1" dirty="0">
              <a:solidFill>
                <a:prstClr val="black"/>
              </a:solidFill>
              <a:latin typeface="Avenir Next LT Pro" panose="020B0504020202020204" pitchFamily="34" charset="0"/>
              <a:cs typeface="Arial Black" panose="020B0604020202020204" pitchFamily="34" charset="0"/>
            </a:endParaRPr>
          </a:p>
          <a:p>
            <a:pPr defTabSz="685800"/>
            <a:r>
              <a:rPr lang="it-IT" sz="2100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PROGETTI ESEGUITI / IN CORSO</a:t>
            </a:r>
          </a:p>
          <a:p>
            <a:pPr defTabSz="685800"/>
            <a:r>
              <a:rPr lang="it-IT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Progettazione e direzione lavori Linea 6 - Metropolitana di Napoli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B9162C5-46B1-4FCA-B37B-51AEA93214C0}"/>
              </a:ext>
            </a:extLst>
          </p:cNvPr>
          <p:cNvSpPr/>
          <p:nvPr/>
        </p:nvSpPr>
        <p:spPr>
          <a:xfrm rot="5400000" flipH="1">
            <a:off x="4385875" y="-2173774"/>
            <a:ext cx="63373" cy="7457547"/>
          </a:xfrm>
          <a:prstGeom prst="rect">
            <a:avLst/>
          </a:prstGeom>
          <a:solidFill>
            <a:srgbClr val="E2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06D739-4F45-9189-189C-8B6CA00C1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0845"/>
            <a:ext cx="848281" cy="805867"/>
          </a:xfrm>
          <a:prstGeom prst="rect">
            <a:avLst/>
          </a:prstGeom>
        </p:spPr>
      </p:pic>
      <p:pic>
        <p:nvPicPr>
          <p:cNvPr id="5" name="Immagine 4" descr="Immagine che contiene testo, diagramma, Carattere, linea">
            <a:extLst>
              <a:ext uri="{FF2B5EF4-FFF2-40B4-BE49-F238E27FC236}">
                <a16:creationId xmlns:a16="http://schemas.microsoft.com/office/drawing/2014/main" id="{FB7C7AA2-33CF-4D6F-1E39-891A962E2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52" y="2383007"/>
            <a:ext cx="5339252" cy="291379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D00C58-C5DE-5208-3C5E-71C15703A7FF}"/>
              </a:ext>
            </a:extLst>
          </p:cNvPr>
          <p:cNvSpPr txBox="1"/>
          <p:nvPr/>
        </p:nvSpPr>
        <p:spPr>
          <a:xfrm>
            <a:off x="5531198" y="1992532"/>
            <a:ext cx="25144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Collaborazione alla progettazione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opere civili della metropolitana di Napoli linea 6, tratta 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Mostra – Municipio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Direzione Lavori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(opere civili) per la realizzazione della stazione Municipio e del pozzo di estrazione TBM, inclusi i collegamenti interrati con l’area portuale e con il complesso monumentale del Maschio Angioino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lo 3D 6" descr="Treno moderno">
                <a:extLst>
                  <a:ext uri="{FF2B5EF4-FFF2-40B4-BE49-F238E27FC236}">
                    <a16:creationId xmlns:a16="http://schemas.microsoft.com/office/drawing/2014/main" id="{C500FD18-FD7F-3E3C-792B-6D972727B1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003392"/>
                  </p:ext>
                </p:extLst>
              </p:nvPr>
            </p:nvGraphicFramePr>
            <p:xfrm>
              <a:off x="1250121" y="2708920"/>
              <a:ext cx="2539427" cy="101767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39427" cy="1017672"/>
                    </a:xfrm>
                    <a:prstGeom prst="rect">
                      <a:avLst/>
                    </a:prstGeom>
                  </am3d:spPr>
                  <am3d:camera>
                    <am3d:pos x="0" y="0" z="47913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12" d="1000000"/>
                    <am3d:preTrans dx="0" dy="-2714127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213095" ay="-1585717" az="-9494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7568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lo 3D 6" descr="Treno moderno">
                <a:extLst>
                  <a:ext uri="{FF2B5EF4-FFF2-40B4-BE49-F238E27FC236}">
                    <a16:creationId xmlns:a16="http://schemas.microsoft.com/office/drawing/2014/main" id="{C500FD18-FD7F-3E3C-792B-6D972727B1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0121" y="2708920"/>
                <a:ext cx="2539427" cy="10176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19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40439C-DA94-1365-89FA-F0AD6A816444}"/>
              </a:ext>
            </a:extLst>
          </p:cNvPr>
          <p:cNvSpPr txBox="1"/>
          <p:nvPr/>
        </p:nvSpPr>
        <p:spPr>
          <a:xfrm>
            <a:off x="3923900" y="3795757"/>
            <a:ext cx="17428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white"/>
                </a:solidFill>
                <a:latin typeface="Calibri" panose="020F0502020204030204"/>
              </a:rPr>
              <a:t>Stazione Università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6E8E077-35D1-220F-47E4-81C0C91BCDC4}"/>
              </a:ext>
            </a:extLst>
          </p:cNvPr>
          <p:cNvGrpSpPr/>
          <p:nvPr/>
        </p:nvGrpSpPr>
        <p:grpSpPr>
          <a:xfrm>
            <a:off x="179512" y="1628800"/>
            <a:ext cx="8244408" cy="4803995"/>
            <a:chOff x="16" y="857257"/>
            <a:chExt cx="9143984" cy="5143490"/>
          </a:xfrm>
        </p:grpSpPr>
        <p:pic>
          <p:nvPicPr>
            <p:cNvPr id="30" name="Immagine 29" descr="Immagine che contiene Simmetria, Blu intenso, blu, arte&#10;&#10;Descrizione generata automaticamente">
              <a:extLst>
                <a:ext uri="{FF2B5EF4-FFF2-40B4-BE49-F238E27FC236}">
                  <a16:creationId xmlns:a16="http://schemas.microsoft.com/office/drawing/2014/main" id="{F6987EE1-407E-FD9C-EBA1-8391AFF97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1406" b="-2"/>
            <a:stretch/>
          </p:blipFill>
          <p:spPr>
            <a:xfrm>
              <a:off x="16" y="857258"/>
              <a:ext cx="3002264" cy="2541662"/>
            </a:xfrm>
            <a:prstGeom prst="rect">
              <a:avLst/>
            </a:prstGeom>
          </p:spPr>
        </p:pic>
        <p:pic>
          <p:nvPicPr>
            <p:cNvPr id="7" name="Immagine 6" descr="Immagine che contiene cielo, aria aperta, strada, infrastruttura&#10;&#10;Descrizione generata automaticamente">
              <a:extLst>
                <a:ext uri="{FF2B5EF4-FFF2-40B4-BE49-F238E27FC236}">
                  <a16:creationId xmlns:a16="http://schemas.microsoft.com/office/drawing/2014/main" id="{436C8558-9459-DDB2-8E9D-A5D4EA29B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719" r="1545" b="2"/>
            <a:stretch/>
          </p:blipFill>
          <p:spPr>
            <a:xfrm>
              <a:off x="3070860" y="857257"/>
              <a:ext cx="3010535" cy="2537453"/>
            </a:xfrm>
            <a:prstGeom prst="rect">
              <a:avLst/>
            </a:prstGeom>
          </p:spPr>
        </p:pic>
        <p:pic>
          <p:nvPicPr>
            <p:cNvPr id="21" name="Immagine 20" descr="Immagine che contiene cielo, cerchio, Simmetria, spirale&#10;&#10;Descrizione generata automaticamente">
              <a:extLst>
                <a:ext uri="{FF2B5EF4-FFF2-40B4-BE49-F238E27FC236}">
                  <a16:creationId xmlns:a16="http://schemas.microsoft.com/office/drawing/2014/main" id="{79BCC37A-EF8D-7F61-564F-D0B235514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52" r="1267" b="-3"/>
            <a:stretch/>
          </p:blipFill>
          <p:spPr>
            <a:xfrm>
              <a:off x="6141721" y="857257"/>
              <a:ext cx="3002279" cy="2537453"/>
            </a:xfrm>
            <a:prstGeom prst="rect">
              <a:avLst/>
            </a:prstGeom>
          </p:spPr>
        </p:pic>
        <p:pic>
          <p:nvPicPr>
            <p:cNvPr id="19" name="Immagine 18" descr="Immagine che contiene blu, Blu intenso, Blu elettrico, bowling&#10;&#10;Descrizione generata automaticamente">
              <a:extLst>
                <a:ext uri="{FF2B5EF4-FFF2-40B4-BE49-F238E27FC236}">
                  <a16:creationId xmlns:a16="http://schemas.microsoft.com/office/drawing/2014/main" id="{76FC8190-0215-0F49-477D-3E13C8B92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44" r="12607" b="-4"/>
            <a:stretch/>
          </p:blipFill>
          <p:spPr>
            <a:xfrm>
              <a:off x="16" y="3459077"/>
              <a:ext cx="3002264" cy="2541670"/>
            </a:xfrm>
            <a:prstGeom prst="rect">
              <a:avLst/>
            </a:prstGeom>
          </p:spPr>
        </p:pic>
        <p:pic>
          <p:nvPicPr>
            <p:cNvPr id="3" name="Immagine 2" descr="Immagine che contiene arte, cartone animato, interno, muro&#10;&#10;Descrizione generata automaticamente">
              <a:extLst>
                <a:ext uri="{FF2B5EF4-FFF2-40B4-BE49-F238E27FC236}">
                  <a16:creationId xmlns:a16="http://schemas.microsoft.com/office/drawing/2014/main" id="{967D4241-8878-7CB2-ECEA-647819C7A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55" r="21156"/>
            <a:stretch/>
          </p:blipFill>
          <p:spPr>
            <a:xfrm>
              <a:off x="3070860" y="3459077"/>
              <a:ext cx="3010535" cy="2537460"/>
            </a:xfrm>
            <a:prstGeom prst="rect">
              <a:avLst/>
            </a:prstGeom>
          </p:spPr>
        </p:pic>
        <p:pic>
          <p:nvPicPr>
            <p:cNvPr id="27" name="Immagine 26" descr="Immagine che contiene aria aperta, edificio, Operaio, costruzione&#10;&#10;Descrizione generata automaticamente">
              <a:extLst>
                <a:ext uri="{FF2B5EF4-FFF2-40B4-BE49-F238E27FC236}">
                  <a16:creationId xmlns:a16="http://schemas.microsoft.com/office/drawing/2014/main" id="{62ED5159-3DEC-4F69-C373-361670301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3011" r="2" b="13321"/>
            <a:stretch/>
          </p:blipFill>
          <p:spPr>
            <a:xfrm>
              <a:off x="6149974" y="3459077"/>
              <a:ext cx="2994026" cy="2541670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E194E35-4CEE-9989-5503-F826EFF17F5E}"/>
                </a:ext>
              </a:extLst>
            </p:cNvPr>
            <p:cNvSpPr txBox="1"/>
            <p:nvPr/>
          </p:nvSpPr>
          <p:spPr>
            <a:xfrm>
              <a:off x="930764" y="2926982"/>
              <a:ext cx="1564752" cy="32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white"/>
                  </a:solidFill>
                  <a:latin typeface="Calibri" panose="020F0502020204030204"/>
                </a:rPr>
                <a:t>Stazione Duomo 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4DA0C9E9-E216-59C6-4DE4-8B711F4D6A22}"/>
                </a:ext>
              </a:extLst>
            </p:cNvPr>
            <p:cNvSpPr txBox="1"/>
            <p:nvPr/>
          </p:nvSpPr>
          <p:spPr>
            <a:xfrm>
              <a:off x="3242395" y="1454512"/>
              <a:ext cx="1821143" cy="32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white"/>
                  </a:solidFill>
                  <a:latin typeface="Calibri" panose="020F0502020204030204"/>
                </a:rPr>
                <a:t>Stazione Duomo 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10D2DCA-32D1-E768-AA4B-D4E384E132B2}"/>
                </a:ext>
              </a:extLst>
            </p:cNvPr>
            <p:cNvSpPr txBox="1"/>
            <p:nvPr/>
          </p:nvSpPr>
          <p:spPr>
            <a:xfrm>
              <a:off x="6548950" y="2903094"/>
              <a:ext cx="1955313" cy="32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white"/>
                  </a:solidFill>
                  <a:latin typeface="Calibri" panose="020F0502020204030204"/>
                </a:rPr>
                <a:t>Stazione Capodichino 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02CDF52-9C93-3122-0A77-02D8AC615567}"/>
                </a:ext>
              </a:extLst>
            </p:cNvPr>
            <p:cNvSpPr txBox="1"/>
            <p:nvPr/>
          </p:nvSpPr>
          <p:spPr>
            <a:xfrm>
              <a:off x="841737" y="3955667"/>
              <a:ext cx="17428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white"/>
                  </a:solidFill>
                  <a:latin typeface="Calibri" panose="020F0502020204030204"/>
                </a:rPr>
                <a:t>Stazione Toledo 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A51E838-A954-A90A-7C50-3DB0D8536183}"/>
                </a:ext>
              </a:extLst>
            </p:cNvPr>
            <p:cNvSpPr txBox="1"/>
            <p:nvPr/>
          </p:nvSpPr>
          <p:spPr>
            <a:xfrm>
              <a:off x="6318547" y="5384506"/>
              <a:ext cx="2496710" cy="54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1350" b="1" dirty="0">
                  <a:solidFill>
                    <a:prstClr val="white"/>
                  </a:solidFill>
                  <a:latin typeface="Calibri" panose="020F0502020204030204"/>
                </a:rPr>
                <a:t>Realizzazione galleria </a:t>
              </a:r>
            </a:p>
            <a:p>
              <a:pPr algn="ctr" defTabSz="685800"/>
              <a:r>
                <a:rPr lang="it-IT" sz="1350" b="1" dirty="0">
                  <a:solidFill>
                    <a:prstClr val="white"/>
                  </a:solidFill>
                  <a:latin typeface="Calibri" panose="020F0502020204030204"/>
                </a:rPr>
                <a:t>Poggioreale - Capodichino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02365C-81C8-4E16-DF0A-4D93BD14B1B6}"/>
              </a:ext>
            </a:extLst>
          </p:cNvPr>
          <p:cNvSpPr txBox="1"/>
          <p:nvPr/>
        </p:nvSpPr>
        <p:spPr>
          <a:xfrm>
            <a:off x="755577" y="175479"/>
            <a:ext cx="7371941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2700" b="1" dirty="0">
                <a:solidFill>
                  <a:srgbClr val="FF0000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MM S.p.A.</a:t>
            </a:r>
          </a:p>
          <a:p>
            <a:pPr defTabSz="685800"/>
            <a:r>
              <a:rPr lang="it-IT" sz="1500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Progettazione  e Costruzione Napoli</a:t>
            </a:r>
          </a:p>
          <a:p>
            <a:pPr defTabSz="685800"/>
            <a:endParaRPr lang="it-IT" sz="1400" b="1" dirty="0">
              <a:solidFill>
                <a:prstClr val="black"/>
              </a:solidFill>
              <a:latin typeface="Avenir Next LT Pro" panose="020B0504020202020204" pitchFamily="34" charset="0"/>
              <a:cs typeface="Arial Black" panose="020B0604020202020204" pitchFamily="34" charset="0"/>
            </a:endParaRPr>
          </a:p>
          <a:p>
            <a:pPr defTabSz="685800"/>
            <a:endParaRPr lang="it-IT" sz="1400" b="1" dirty="0">
              <a:solidFill>
                <a:prstClr val="black"/>
              </a:solidFill>
              <a:latin typeface="Avenir Next LT Pro" panose="020B0504020202020204" pitchFamily="34" charset="0"/>
              <a:cs typeface="Arial Black" panose="020B0604020202020204" pitchFamily="34" charset="0"/>
            </a:endParaRPr>
          </a:p>
          <a:p>
            <a:pPr defTabSz="685800"/>
            <a:r>
              <a:rPr lang="it-IT" b="1" dirty="0">
                <a:solidFill>
                  <a:prstClr val="black"/>
                </a:solidFill>
                <a:latin typeface="Avenir Next LT Pro" panose="020B0504020202020204" pitchFamily="34" charset="0"/>
                <a:cs typeface="Arial Black" panose="020B0604020202020204" pitchFamily="34" charset="0"/>
              </a:rPr>
              <a:t>Alcune foto dei progetti realizzati / in corso</a:t>
            </a:r>
          </a:p>
          <a:p>
            <a:pPr defTabSz="685800"/>
            <a:endParaRPr lang="it-IT" sz="1350" b="1" dirty="0">
              <a:solidFill>
                <a:prstClr val="black"/>
              </a:solidFill>
              <a:latin typeface="Avenir Next LT Pro" panose="020B0504020202020204" pitchFamily="34" charset="0"/>
              <a:cs typeface="Arial Black" panose="020B0604020202020204" pitchFamily="34" charset="0"/>
            </a:endParaRPr>
          </a:p>
          <a:p>
            <a:pPr defTabSz="685800"/>
            <a:endParaRPr lang="it-IT" sz="2100" b="1" dirty="0">
              <a:solidFill>
                <a:prstClr val="black"/>
              </a:solidFill>
              <a:latin typeface="Avenir Next LT Pro" panose="020B05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CEFA1EB-5B6E-7D38-5A6B-AB9B4D8EF648}"/>
              </a:ext>
            </a:extLst>
          </p:cNvPr>
          <p:cNvSpPr/>
          <p:nvPr/>
        </p:nvSpPr>
        <p:spPr>
          <a:xfrm rot="5400000" flipH="1">
            <a:off x="4380655" y="-2696316"/>
            <a:ext cx="63373" cy="7457547"/>
          </a:xfrm>
          <a:prstGeom prst="rect">
            <a:avLst/>
          </a:prstGeom>
          <a:solidFill>
            <a:srgbClr val="E2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CABD57E-C048-14E3-CF08-C0FC632B3E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30845"/>
            <a:ext cx="848281" cy="8058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8E526A-D068-6DC9-AE0A-55BC0F230302}"/>
              </a:ext>
            </a:extLst>
          </p:cNvPr>
          <p:cNvSpPr txBox="1"/>
          <p:nvPr/>
        </p:nvSpPr>
        <p:spPr>
          <a:xfrm>
            <a:off x="3626666" y="5982521"/>
            <a:ext cx="1571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white"/>
                </a:solidFill>
                <a:latin typeface="Calibri" panose="020F0502020204030204"/>
              </a:rPr>
              <a:t>Stazione Università </a:t>
            </a:r>
          </a:p>
        </p:txBody>
      </p:sp>
    </p:spTree>
    <p:extLst>
      <p:ext uri="{BB962C8B-B14F-4D97-AF65-F5344CB8AC3E}">
        <p14:creationId xmlns:p14="http://schemas.microsoft.com/office/powerpoint/2010/main" val="7912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9D4DECA-6401-F4D4-6E00-EF9F57D86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" t="-11378" r="-2329" b="-11273"/>
          <a:stretch/>
        </p:blipFill>
        <p:spPr>
          <a:xfrm>
            <a:off x="-1692696" y="188640"/>
            <a:ext cx="11526251" cy="7729663"/>
          </a:xfrm>
          <a:prstGeom prst="rect">
            <a:avLst/>
          </a:prstGeom>
        </p:spPr>
      </p:pic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it-IT" sz="4400" dirty="0"/>
              <a:t>RINA  </a:t>
            </a:r>
            <a:endParaRPr lang="it-IT" sz="4400" dirty="0">
              <a:cs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9C917B-C0C5-3744-A1B4-0ED11EE5434C}"/>
              </a:ext>
            </a:extLst>
          </p:cNvPr>
          <p:cNvCxnSpPr/>
          <p:nvPr/>
        </p:nvCxnSpPr>
        <p:spPr>
          <a:xfrm>
            <a:off x="4538611" y="3579868"/>
            <a:ext cx="3857041" cy="0"/>
          </a:xfrm>
          <a:prstGeom prst="line">
            <a:avLst/>
          </a:prstGeom>
          <a:ln w="12700">
            <a:solidFill>
              <a:srgbClr val="1329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733E08-5310-E218-C871-95CCD7BE3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2966"/>
            <a:ext cx="7169518" cy="30354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875298B-E6C5-6FF1-222A-2599F5050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446" y="3722298"/>
            <a:ext cx="4616344" cy="183209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D124441-D967-1D34-A193-D7AEB8A90F72}"/>
              </a:ext>
            </a:extLst>
          </p:cNvPr>
          <p:cNvSpPr txBox="1"/>
          <p:nvPr/>
        </p:nvSpPr>
        <p:spPr>
          <a:xfrm>
            <a:off x="1979712" y="63415"/>
            <a:ext cx="5023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società Rina Consulting S.p.A., con uno staff complessivo di circa 2600 tra ingegneri e professionisti, distribuiti in 20 uffici operativi nel mondo, è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 le prime 5 società di ingegneria italiane per volume d’affari, offrendo servizi in molte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aree dell’ingegneria e della consulenza ingegneristica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12FC801-835D-F580-B653-9429A7C5DA31}"/>
              </a:ext>
            </a:extLst>
          </p:cNvPr>
          <p:cNvSpPr txBox="1"/>
          <p:nvPr/>
        </p:nvSpPr>
        <p:spPr>
          <a:xfrm>
            <a:off x="207376" y="4723399"/>
            <a:ext cx="3575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Rina Consulting vanta una trentennale esperienza nell’ambito di progetti relativi a sistemi di trasporto pubblico di massa quali tramvie, metropolitane e linee ferroviarie.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A8A5DC-F1E2-65C4-081C-8BCA662BE48F}"/>
              </a:ext>
            </a:extLst>
          </p:cNvPr>
          <p:cNvSpPr txBox="1"/>
          <p:nvPr/>
        </p:nvSpPr>
        <p:spPr>
          <a:xfrm>
            <a:off x="6300192" y="380434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RINA GROUP</a:t>
            </a:r>
          </a:p>
        </p:txBody>
      </p:sp>
    </p:spTree>
    <p:extLst>
      <p:ext uri="{BB962C8B-B14F-4D97-AF65-F5344CB8AC3E}">
        <p14:creationId xmlns:p14="http://schemas.microsoft.com/office/powerpoint/2010/main" val="311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olded Corner 10">
            <a:extLst>
              <a:ext uri="{FF2B5EF4-FFF2-40B4-BE49-F238E27FC236}">
                <a16:creationId xmlns:a16="http://schemas.microsoft.com/office/drawing/2014/main" id="{6DBFF0BA-6F6E-5A45-9350-F8392A4CA215}"/>
              </a:ext>
            </a:extLst>
          </p:cNvPr>
          <p:cNvSpPr/>
          <p:nvPr/>
        </p:nvSpPr>
        <p:spPr>
          <a:xfrm>
            <a:off x="-32658" y="2254509"/>
            <a:ext cx="9040091" cy="441196"/>
          </a:xfrm>
          <a:prstGeom prst="homePlate">
            <a:avLst>
              <a:gd name="adj" fmla="val 19291"/>
            </a:avLst>
          </a:prstGeom>
          <a:solidFill>
            <a:srgbClr val="13294B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1" algn="ctr">
              <a:spcAft>
                <a:spcPts val="300"/>
              </a:spcAft>
              <a:defRPr/>
            </a:pPr>
            <a:endParaRPr lang="en-US" sz="1600" b="1">
              <a:solidFill>
                <a:srgbClr val="02253B"/>
              </a:solidFill>
              <a:cs typeface="Arial"/>
            </a:endParaRPr>
          </a:p>
        </p:txBody>
      </p:sp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2968D3F9-2B9E-4FEB-AB8A-5C47C84D2A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85883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3" imgH="503" progId="TCLayout.ActiveDocument.1">
                  <p:embed/>
                </p:oleObj>
              </mc:Choice>
              <mc:Fallback>
                <p:oleObj name="think-cell Slide" r:id="rId4" imgW="503" imgH="503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2968D3F9-2B9E-4FEB-AB8A-5C47C84D2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85883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276913" y="641770"/>
            <a:ext cx="7428442" cy="738282"/>
          </a:xfr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l" rtl="0" fontAlgn="base"/>
            <a:r>
              <a:rPr lang="en-US" b="1" i="0" u="none" strike="noStrike" dirty="0">
                <a:solidFill>
                  <a:srgbClr val="13294B"/>
                </a:solidFill>
                <a:effectLst/>
                <a:latin typeface="Arial"/>
                <a:cs typeface="Arial"/>
              </a:rPr>
              <a:t>RINA Consulting </a:t>
            </a:r>
            <a:r>
              <a:rPr lang="en-US" b="1" i="0" u="none" strike="noStrike" dirty="0" err="1">
                <a:solidFill>
                  <a:srgbClr val="13294B"/>
                </a:solidFill>
                <a:effectLst/>
                <a:latin typeface="Arial"/>
                <a:cs typeface="Arial"/>
              </a:rPr>
              <a:t>copre</a:t>
            </a:r>
            <a:r>
              <a:rPr lang="en-US" b="1" i="0" u="none" strike="noStrike" dirty="0">
                <a:solidFill>
                  <a:srgbClr val="13294B"/>
                </a:solidFill>
                <a:effectLst/>
                <a:latin typeface="Arial"/>
                <a:cs typeface="Arial"/>
              </a:rPr>
              <a:t> </a:t>
            </a:r>
            <a:endParaRPr lang="en-US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dirty="0" err="1">
                <a:latin typeface="Arial"/>
                <a:cs typeface="Arial"/>
              </a:rPr>
              <a:t>attività</a:t>
            </a:r>
            <a:r>
              <a:rPr lang="en-US" dirty="0">
                <a:latin typeface="Arial"/>
                <a:cs typeface="Arial"/>
              </a:rPr>
              <a:t> del </a:t>
            </a:r>
            <a:r>
              <a:rPr lang="en-US" dirty="0" err="1">
                <a:latin typeface="Arial"/>
                <a:cs typeface="Arial"/>
              </a:rPr>
              <a:t>cliente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lungo</a:t>
            </a:r>
            <a:r>
              <a:rPr lang="en-US" dirty="0">
                <a:latin typeface="Arial"/>
                <a:cs typeface="Arial"/>
              </a:rPr>
              <a:t> il loro </a:t>
            </a:r>
            <a:r>
              <a:rPr lang="en-US" dirty="0" err="1">
                <a:latin typeface="Arial"/>
                <a:cs typeface="Arial"/>
              </a:rPr>
              <a:t>Ciclo</a:t>
            </a:r>
            <a:r>
              <a:rPr lang="en-US" dirty="0">
                <a:latin typeface="Arial"/>
                <a:cs typeface="Arial"/>
              </a:rPr>
              <a:t> di Vita</a:t>
            </a:r>
            <a:endParaRPr lang="it-IT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17" name="Folded Corner 10">
            <a:extLst>
              <a:ext uri="{FF2B5EF4-FFF2-40B4-BE49-F238E27FC236}">
                <a16:creationId xmlns:a16="http://schemas.microsoft.com/office/drawing/2014/main" id="{8C5790B5-C5E9-9548-9106-13C72D8E875F}"/>
              </a:ext>
            </a:extLst>
          </p:cNvPr>
          <p:cNvSpPr/>
          <p:nvPr/>
        </p:nvSpPr>
        <p:spPr>
          <a:xfrm>
            <a:off x="48663" y="5466765"/>
            <a:ext cx="9040090" cy="448555"/>
          </a:xfrm>
          <a:prstGeom prst="homePlate">
            <a:avLst>
              <a:gd name="adj" fmla="val 19291"/>
            </a:avLst>
          </a:prstGeom>
          <a:solidFill>
            <a:srgbClr val="13294B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marL="268281">
              <a:spcAft>
                <a:spcPts val="300"/>
              </a:spcAft>
              <a:defRPr/>
            </a:pP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Common 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competencies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shared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across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 the 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different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reference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 markets  </a:t>
            </a:r>
          </a:p>
          <a:p>
            <a:pPr marL="268281">
              <a:spcAft>
                <a:spcPts val="300"/>
              </a:spcAft>
              <a:defRPr/>
            </a:pP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…plus easy and fast access to high 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level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 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competencies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 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whenever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 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not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 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directly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 </a:t>
            </a:r>
            <a:r>
              <a:rPr lang="it-IT" sz="1400" b="1" dirty="0" err="1">
                <a:solidFill>
                  <a:srgbClr val="3EB1C8"/>
                </a:solidFill>
                <a:latin typeface="Arial" panose="020B0604020202020204" pitchFamily="34" charset="0"/>
              </a:rPr>
              <a:t>managed</a:t>
            </a:r>
            <a:r>
              <a:rPr lang="it-IT" sz="1400" b="1" dirty="0">
                <a:solidFill>
                  <a:srgbClr val="3EB1C8"/>
                </a:solidFill>
                <a:latin typeface="Arial" panose="020B0604020202020204" pitchFamily="34" charset="0"/>
              </a:rPr>
              <a:t>​</a:t>
            </a:r>
            <a:endParaRPr lang="en-US" sz="1400" b="1" dirty="0">
              <a:solidFill>
                <a:srgbClr val="3EB1C8"/>
              </a:solidFill>
              <a:cs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7844CC-D0FD-8B4B-9A48-73C972B05B9D}"/>
              </a:ext>
            </a:extLst>
          </p:cNvPr>
          <p:cNvSpPr/>
          <p:nvPr/>
        </p:nvSpPr>
        <p:spPr>
          <a:xfrm>
            <a:off x="1863400" y="3071251"/>
            <a:ext cx="1670382" cy="2344996"/>
          </a:xfrm>
          <a:prstGeom prst="rect">
            <a:avLst/>
          </a:prstGeom>
          <a:noFill/>
          <a:ln w="3175" cap="flat">
            <a:noFill/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defRPr/>
            </a:pPr>
            <a:r>
              <a:rPr lang="en-US" sz="1050" b="1" dirty="0" err="1">
                <a:solidFill>
                  <a:srgbClr val="13294B"/>
                </a:solidFill>
                <a:latin typeface="Arial" panose="020B0604020202020204" pitchFamily="34" charset="0"/>
              </a:rPr>
              <a:t>Progettazione</a:t>
            </a:r>
            <a:endParaRPr lang="en-US" sz="1050" b="1" dirty="0">
              <a:solidFill>
                <a:srgbClr val="13294B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defRPr/>
            </a:pPr>
            <a:endParaRPr lang="en-GB" sz="1050" b="1" kern="0" dirty="0">
              <a:solidFill>
                <a:srgbClr val="13294B"/>
              </a:solidFill>
              <a:cs typeface="Arial" panose="020B0604020202020204" pitchFamily="34" charset="0"/>
            </a:endParaRP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Progettazione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Multidisciplinare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 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(Opere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civili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, HSE, 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impianti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meccanici,impianti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elettrici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, Sistema di commando e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controllo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)​</a:t>
            </a: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Definizione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Specifiche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Techiche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e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Requisiti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​</a:t>
            </a: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Progettazione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BIM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Integrata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​</a:t>
            </a: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Definizione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e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Qualifica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Materiali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e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Impianti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​</a:t>
            </a: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endParaRPr lang="en-US" sz="900" b="1" dirty="0">
              <a:solidFill>
                <a:srgbClr val="13294B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3754B4-74BF-484B-B498-834B009F4F62}"/>
              </a:ext>
            </a:extLst>
          </p:cNvPr>
          <p:cNvSpPr/>
          <p:nvPr/>
        </p:nvSpPr>
        <p:spPr>
          <a:xfrm>
            <a:off x="3720754" y="3095626"/>
            <a:ext cx="1670381" cy="2500364"/>
          </a:xfrm>
          <a:prstGeom prst="rect">
            <a:avLst/>
          </a:prstGeom>
          <a:noFill/>
          <a:ln w="3175" cap="flat">
            <a:noFill/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defRPr/>
            </a:pPr>
            <a:r>
              <a:rPr lang="en-US" sz="1050" b="1" dirty="0">
                <a:solidFill>
                  <a:srgbClr val="13294B"/>
                </a:solidFill>
                <a:latin typeface="Arial"/>
                <a:cs typeface="Arial"/>
              </a:rPr>
              <a:t>Procurement</a:t>
            </a:r>
            <a:br>
              <a:rPr lang="en-US" sz="1050" b="1" dirty="0">
                <a:solidFill>
                  <a:srgbClr val="13294B"/>
                </a:solidFill>
                <a:latin typeface="Arial"/>
                <a:cs typeface="Arial"/>
              </a:rPr>
            </a:br>
            <a:endParaRPr lang="en-US" sz="105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Preparazione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documentazione</a:t>
            </a: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di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Gara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​</a:t>
            </a:r>
            <a:endParaRPr lang="en-US" sz="900" dirty="0">
              <a:solidFill>
                <a:srgbClr val="13294B"/>
              </a:solidFill>
              <a:latin typeface="Arial"/>
              <a:cs typeface="Arial"/>
            </a:endParaRP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Expediting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 per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garantire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la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spedizione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a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destinazione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nei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tempi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richiesti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​</a:t>
            </a:r>
            <a:endParaRPr lang="en-US" sz="900" dirty="0">
              <a:solidFill>
                <a:srgbClr val="13294B"/>
              </a:solidFill>
              <a:latin typeface="Arial"/>
              <a:cs typeface="Arial"/>
            </a:endParaRP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Vendor Inspection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sorveglianza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attività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presso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il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fornitore</a:t>
            </a:r>
            <a:endParaRPr lang="en-US" sz="900" dirty="0">
              <a:solidFill>
                <a:srgbClr val="13294B"/>
              </a:solidFill>
              <a:latin typeface="Arial"/>
              <a:cs typeface="Arial"/>
            </a:endParaRP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Gestione </a:t>
            </a:r>
            <a:r>
              <a:rPr lang="en-US" sz="900" b="1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Materiali</a:t>
            </a:r>
            <a:br>
              <a: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identificazione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e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prevenzione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di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potenziali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problemi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 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nella</a:t>
            </a:r>
            <a:r>
              <a: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 catena di </a:t>
            </a:r>
            <a:r>
              <a:rPr lang="en-US" sz="900" dirty="0" err="1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fornitura</a:t>
            </a:r>
            <a:endParaRPr lang="en-US" sz="900" dirty="0">
              <a:solidFill>
                <a:srgbClr val="13294B"/>
              </a:solidFill>
              <a:latin typeface="Arial"/>
              <a:cs typeface="Arial"/>
            </a:endParaRPr>
          </a:p>
          <a:p>
            <a:pPr marL="171446" indent="-171446"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buFont typeface="Wingdings" pitchFamily="2" charset="2"/>
              <a:buChar char="§"/>
              <a:defRPr/>
            </a:pPr>
            <a:endParaRPr lang="en-US" sz="9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206DAE60-1DD1-9350-600B-DEEFD3224B63}"/>
              </a:ext>
            </a:extLst>
          </p:cNvPr>
          <p:cNvGrpSpPr/>
          <p:nvPr/>
        </p:nvGrpSpPr>
        <p:grpSpPr>
          <a:xfrm>
            <a:off x="6065367" y="2095586"/>
            <a:ext cx="681923" cy="857398"/>
            <a:chOff x="6065367" y="2095586"/>
            <a:chExt cx="681923" cy="857398"/>
          </a:xfrm>
        </p:grpSpPr>
        <p:sp>
          <p:nvSpPr>
            <p:cNvPr id="32" name="Oval 55">
              <a:extLst>
                <a:ext uri="{FF2B5EF4-FFF2-40B4-BE49-F238E27FC236}">
                  <a16:creationId xmlns:a16="http://schemas.microsoft.com/office/drawing/2014/main" id="{D88C593F-C2BC-4661-C5A9-A6C0FD77A212}"/>
                </a:ext>
              </a:extLst>
            </p:cNvPr>
            <p:cNvSpPr/>
            <p:nvPr/>
          </p:nvSpPr>
          <p:spPr>
            <a:xfrm>
              <a:off x="6065367" y="2095586"/>
              <a:ext cx="681923" cy="694317"/>
            </a:xfrm>
            <a:prstGeom prst="ellipse">
              <a:avLst/>
            </a:prstGeom>
            <a:solidFill>
              <a:srgbClr val="3EB1C8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24" name="Picture 23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ECC34557-5E91-8DAD-6E6F-8572BB4D6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8053" y="2632693"/>
              <a:ext cx="396551" cy="320291"/>
            </a:xfrm>
            <a:prstGeom prst="rect">
              <a:avLst/>
            </a:prstGeom>
          </p:spPr>
        </p:pic>
        <p:pic>
          <p:nvPicPr>
            <p:cNvPr id="3" name="Graphic 2" descr="Harvey Balls 70% with solid fill">
              <a:extLst>
                <a:ext uri="{FF2B5EF4-FFF2-40B4-BE49-F238E27FC236}">
                  <a16:creationId xmlns:a16="http://schemas.microsoft.com/office/drawing/2014/main" id="{A3C0F4FF-3773-55FA-11D3-EAC94DF38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1461" y="2261552"/>
              <a:ext cx="369735" cy="369735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70D5B767-B54F-FB93-E69F-19B03D44A632}"/>
              </a:ext>
            </a:extLst>
          </p:cNvPr>
          <p:cNvGrpSpPr/>
          <p:nvPr/>
        </p:nvGrpSpPr>
        <p:grpSpPr>
          <a:xfrm>
            <a:off x="4227747" y="2095586"/>
            <a:ext cx="681923" cy="874005"/>
            <a:chOff x="4227747" y="2095586"/>
            <a:chExt cx="681923" cy="874005"/>
          </a:xfrm>
        </p:grpSpPr>
        <p:sp>
          <p:nvSpPr>
            <p:cNvPr id="33" name="Oval 55">
              <a:extLst>
                <a:ext uri="{FF2B5EF4-FFF2-40B4-BE49-F238E27FC236}">
                  <a16:creationId xmlns:a16="http://schemas.microsoft.com/office/drawing/2014/main" id="{DF4D33AB-15DF-BFC4-AA1B-8D6A4406871F}"/>
                </a:ext>
              </a:extLst>
            </p:cNvPr>
            <p:cNvSpPr/>
            <p:nvPr/>
          </p:nvSpPr>
          <p:spPr>
            <a:xfrm>
              <a:off x="4227747" y="2095586"/>
              <a:ext cx="681923" cy="694317"/>
            </a:xfrm>
            <a:prstGeom prst="ellipse">
              <a:avLst/>
            </a:prstGeom>
            <a:solidFill>
              <a:srgbClr val="3EB1C8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A61A68C-517A-B279-6B38-2488B73C7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80718" y="2586516"/>
              <a:ext cx="375981" cy="383075"/>
            </a:xfrm>
            <a:prstGeom prst="rect">
              <a:avLst/>
            </a:prstGeom>
          </p:spPr>
        </p:pic>
        <p:pic>
          <p:nvPicPr>
            <p:cNvPr id="6" name="Graphic 5" descr="Harvey Balls 25% with solid fill">
              <a:extLst>
                <a:ext uri="{FF2B5EF4-FFF2-40B4-BE49-F238E27FC236}">
                  <a16:creationId xmlns:a16="http://schemas.microsoft.com/office/drawing/2014/main" id="{76BE5A16-5E0E-7A4F-3289-277887ABB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83841" y="2256107"/>
              <a:ext cx="369735" cy="369735"/>
            </a:xfrm>
            <a:prstGeom prst="rect">
              <a:avLst/>
            </a:prstGeom>
          </p:spPr>
        </p:pic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6878EE1-88F4-F389-6AAC-B3ABA59E2F83}"/>
              </a:ext>
            </a:extLst>
          </p:cNvPr>
          <p:cNvGrpSpPr/>
          <p:nvPr/>
        </p:nvGrpSpPr>
        <p:grpSpPr>
          <a:xfrm>
            <a:off x="7900288" y="2117357"/>
            <a:ext cx="681923" cy="905735"/>
            <a:chOff x="7900288" y="2117357"/>
            <a:chExt cx="681923" cy="905735"/>
          </a:xfrm>
        </p:grpSpPr>
        <p:sp>
          <p:nvSpPr>
            <p:cNvPr id="19" name="Oval 55">
              <a:extLst>
                <a:ext uri="{FF2B5EF4-FFF2-40B4-BE49-F238E27FC236}">
                  <a16:creationId xmlns:a16="http://schemas.microsoft.com/office/drawing/2014/main" id="{86F57A8F-E681-D56B-A379-34968DC78D9E}"/>
                </a:ext>
              </a:extLst>
            </p:cNvPr>
            <p:cNvSpPr/>
            <p:nvPr/>
          </p:nvSpPr>
          <p:spPr>
            <a:xfrm>
              <a:off x="7900288" y="2117357"/>
              <a:ext cx="681923" cy="694317"/>
            </a:xfrm>
            <a:prstGeom prst="ellipse">
              <a:avLst/>
            </a:prstGeom>
            <a:solidFill>
              <a:srgbClr val="3EB1C8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9" name="Graphic 8" descr="Harvey Balls 30% with solid fill">
              <a:extLst>
                <a:ext uri="{FF2B5EF4-FFF2-40B4-BE49-F238E27FC236}">
                  <a16:creationId xmlns:a16="http://schemas.microsoft.com/office/drawing/2014/main" id="{F382F362-5B99-855E-34D9-C144674D0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056382" y="2277881"/>
              <a:ext cx="369735" cy="369735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78B55CE4-66F9-AB93-3787-BF3DDCC86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096858" y="2611782"/>
              <a:ext cx="269221" cy="411310"/>
            </a:xfrm>
            <a:prstGeom prst="rect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1F506AE-B344-DA37-D862-E97661957B1E}"/>
              </a:ext>
            </a:extLst>
          </p:cNvPr>
          <p:cNvGrpSpPr/>
          <p:nvPr/>
        </p:nvGrpSpPr>
        <p:grpSpPr>
          <a:xfrm>
            <a:off x="106159" y="3020063"/>
            <a:ext cx="1581503" cy="2358322"/>
            <a:chOff x="106159" y="3020063"/>
            <a:chExt cx="1581503" cy="235832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47569A3-77FB-9840-9EB9-B120D67A6318}"/>
                </a:ext>
              </a:extLst>
            </p:cNvPr>
            <p:cNvSpPr/>
            <p:nvPr/>
          </p:nvSpPr>
          <p:spPr>
            <a:xfrm>
              <a:off x="106159" y="3434750"/>
              <a:ext cx="1581503" cy="1943635"/>
            </a:xfrm>
            <a:prstGeom prst="rect">
              <a:avLst/>
            </a:prstGeom>
            <a:noFill/>
            <a:ln w="3175" cap="flat">
              <a:noFill/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46" indent="-171446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buFont typeface="Wingdings" pitchFamily="2" charset="2"/>
                <a:buChar char="§"/>
                <a:defRPr/>
              </a:pP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Geotecnica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, </a:t>
              </a: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Geofisica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 e </a:t>
              </a: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Indagini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 </a:t>
              </a: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Anbientali</a:t>
              </a:r>
              <a:endParaRPr lang="en-US" sz="900" b="1" dirty="0">
                <a:solidFill>
                  <a:srgbClr val="13294B"/>
                </a:solidFill>
                <a:cs typeface="Arial"/>
                <a:sym typeface="Wingdings" panose="05000000000000000000" pitchFamily="2" charset="2"/>
              </a:endParaRPr>
            </a:p>
            <a:p>
              <a:pPr marL="171446" indent="-171446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buFont typeface="Wingdings" pitchFamily="2" charset="2"/>
                <a:buChar char="§"/>
                <a:defRPr/>
              </a:pPr>
              <a:r>
                <a:rPr lang="en-US" sz="900" b="1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Concept selection 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(</a:t>
              </a: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stime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 CAPEX e OPEX)</a:t>
              </a:r>
            </a:p>
            <a:p>
              <a:pPr marL="171446" indent="-171446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buFont typeface="Wingdings" pitchFamily="2" charset="2"/>
                <a:buChar char="§"/>
                <a:defRPr/>
              </a:pPr>
              <a:r>
                <a:rPr lang="en-US" sz="900" b="1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Progettazione</a:t>
              </a:r>
              <a:r>
                <a:rPr lang="en-US" sz="900" b="1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 </a:t>
              </a:r>
              <a:r>
                <a:rPr lang="en-US" sz="900" b="1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Preliminare</a:t>
              </a:r>
              <a:endParaRPr lang="en-US" sz="900" b="1" dirty="0">
                <a:solidFill>
                  <a:srgbClr val="13294B"/>
                </a:solidFill>
                <a:cs typeface="Arial"/>
                <a:sym typeface="Wingdings" panose="05000000000000000000" pitchFamily="2" charset="2"/>
              </a:endParaRPr>
            </a:p>
            <a:p>
              <a:pPr marL="171446" indent="-171446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buFont typeface="Wingdings" pitchFamily="2" charset="2"/>
                <a:buChar char="§"/>
                <a:defRPr/>
              </a:pP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Valutazione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 di </a:t>
              </a:r>
              <a:r>
                <a:rPr lang="en-US" sz="900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impatto</a:t>
              </a:r>
              <a:r>
                <a:rPr lang="en-US" sz="900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 </a:t>
              </a:r>
              <a:r>
                <a:rPr lang="en-US" sz="900" b="1" dirty="0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Socio-</a:t>
              </a:r>
              <a:r>
                <a:rPr lang="en-US" sz="900" b="1" dirty="0" err="1">
                  <a:solidFill>
                    <a:srgbClr val="13294B"/>
                  </a:solidFill>
                  <a:cs typeface="Arial"/>
                  <a:sym typeface="Wingdings" panose="05000000000000000000" pitchFamily="2" charset="2"/>
                </a:rPr>
                <a:t>Ambientale</a:t>
              </a:r>
              <a:r>
                <a:rPr lang="en-US" sz="900" dirty="0">
                  <a:solidFill>
                    <a:srgbClr val="13294B"/>
                  </a:solidFill>
                  <a:latin typeface="Arial"/>
                  <a:cs typeface="Arial"/>
                  <a:sym typeface="Wingdings" panose="05000000000000000000" pitchFamily="2" charset="2"/>
                </a:rPr>
                <a:t>​ </a:t>
              </a:r>
            </a:p>
            <a:p>
              <a:pPr marL="171446" indent="-171446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buFont typeface="Wingdings" pitchFamily="2" charset="2"/>
                <a:buChar char="§"/>
                <a:defRPr/>
              </a:pPr>
              <a:r>
                <a:rPr lang="en-US" sz="900" dirty="0" err="1">
                  <a:solidFill>
                    <a:srgbClr val="13294B"/>
                  </a:solidFill>
                  <a:latin typeface="Arial"/>
                  <a:cs typeface="Arial"/>
                  <a:sym typeface="Wingdings" panose="05000000000000000000" pitchFamily="2" charset="2"/>
                </a:rPr>
                <a:t>Supporto</a:t>
              </a:r>
              <a:r>
                <a:rPr lang="en-US" sz="900" dirty="0">
                  <a:solidFill>
                    <a:srgbClr val="13294B"/>
                  </a:solidFill>
                  <a:latin typeface="Arial"/>
                  <a:cs typeface="Arial"/>
                  <a:sym typeface="Wingdings" panose="05000000000000000000" pitchFamily="2" charset="2"/>
                </a:rPr>
                <a:t> per </a:t>
              </a:r>
              <a:r>
                <a:rPr lang="en-US" sz="900" b="1" dirty="0" err="1">
                  <a:solidFill>
                    <a:srgbClr val="13294B"/>
                  </a:solidFill>
                  <a:latin typeface="Arial"/>
                  <a:cs typeface="Arial"/>
                  <a:sym typeface="Wingdings" panose="05000000000000000000" pitchFamily="2" charset="2"/>
                </a:rPr>
                <a:t>l'autorizzazione</a:t>
              </a:r>
              <a:r>
                <a:rPr lang="en-US" sz="900" b="1" dirty="0">
                  <a:solidFill>
                    <a:srgbClr val="13294B"/>
                  </a:solidFill>
                  <a:latin typeface="Arial"/>
                  <a:cs typeface="Arial"/>
                  <a:sym typeface="Wingdings" panose="05000000000000000000" pitchFamily="2" charset="2"/>
                </a:rPr>
                <a:t> HSE</a:t>
              </a:r>
              <a:endPara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endParaRPr>
            </a:p>
            <a:p>
              <a:pPr marL="171446" indent="-171446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buFont typeface="Wingdings" pitchFamily="2" charset="2"/>
                <a:buChar char="§"/>
                <a:defRPr/>
              </a:pPr>
              <a:r>
                <a:rPr lang="en-US" sz="900" b="1" dirty="0" err="1">
                  <a:solidFill>
                    <a:srgbClr val="13294B"/>
                  </a:solidFill>
                  <a:latin typeface="Arial"/>
                  <a:cs typeface="Arial"/>
                  <a:sym typeface="Wingdings" panose="05000000000000000000" pitchFamily="2" charset="2"/>
                </a:rPr>
                <a:t>Prototipazione</a:t>
              </a:r>
              <a:endParaRPr lang="en-US" sz="9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endParaRPr>
            </a:p>
            <a:p>
              <a:pPr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defRPr/>
              </a:pPr>
              <a:endParaRPr lang="en-US" sz="9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858A027-37F5-57BC-2386-B2B15FE7350B}"/>
                </a:ext>
              </a:extLst>
            </p:cNvPr>
            <p:cNvSpPr txBox="1"/>
            <p:nvPr/>
          </p:nvSpPr>
          <p:spPr>
            <a:xfrm>
              <a:off x="164950" y="3020063"/>
              <a:ext cx="14639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189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defRPr/>
              </a:pPr>
              <a:r>
                <a:rPr lang="en-GB" sz="1050" b="1" kern="0" dirty="0" err="1">
                  <a:solidFill>
                    <a:srgbClr val="13294B"/>
                  </a:solidFill>
                  <a:latin typeface="Arial"/>
                  <a:cs typeface="Arial"/>
                </a:rPr>
                <a:t>Pianificazione</a:t>
              </a:r>
              <a:r>
                <a:rPr lang="en-GB" sz="1050" b="1" kern="0" dirty="0">
                  <a:solidFill>
                    <a:srgbClr val="13294B"/>
                  </a:solidFill>
                  <a:latin typeface="Arial"/>
                  <a:cs typeface="Arial"/>
                </a:rPr>
                <a:t> e </a:t>
              </a:r>
              <a:r>
                <a:rPr lang="en-GB" sz="1050" b="1" kern="0" dirty="0" err="1">
                  <a:solidFill>
                    <a:srgbClr val="13294B"/>
                  </a:solidFill>
                  <a:latin typeface="Arial"/>
                  <a:cs typeface="Arial"/>
                </a:rPr>
                <a:t>Studi</a:t>
              </a:r>
              <a:r>
                <a:rPr lang="en-GB" sz="1050" b="1" kern="0" dirty="0">
                  <a:solidFill>
                    <a:srgbClr val="13294B"/>
                  </a:solidFill>
                  <a:latin typeface="Arial"/>
                  <a:cs typeface="Arial"/>
                </a:rPr>
                <a:t> di </a:t>
              </a:r>
              <a:r>
                <a:rPr lang="en-GB" sz="1050" b="1" kern="0" dirty="0" err="1">
                  <a:solidFill>
                    <a:srgbClr val="13294B"/>
                  </a:solidFill>
                  <a:latin typeface="Arial"/>
                  <a:cs typeface="Arial"/>
                </a:rPr>
                <a:t>Fattibilità</a:t>
              </a:r>
              <a:r>
                <a:rPr lang="en-US" sz="1050" dirty="0">
                  <a:solidFill>
                    <a:srgbClr val="13294B"/>
                  </a:solidFill>
                  <a:latin typeface="Arial" panose="020B0604020202020204" pitchFamily="34" charset="0"/>
                </a:rPr>
                <a:t>​</a:t>
              </a:r>
              <a:endParaRPr lang="en-US" sz="105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511297CC-CFCB-0C6F-CE51-52683309A8DD}"/>
              </a:ext>
            </a:extLst>
          </p:cNvPr>
          <p:cNvGrpSpPr/>
          <p:nvPr/>
        </p:nvGrpSpPr>
        <p:grpSpPr>
          <a:xfrm>
            <a:off x="5611755" y="3020063"/>
            <a:ext cx="1589145" cy="3075474"/>
            <a:chOff x="5611755" y="3020063"/>
            <a:chExt cx="1589145" cy="3075474"/>
          </a:xfrm>
        </p:grpSpPr>
        <p:sp>
          <p:nvSpPr>
            <p:cNvPr id="30" name="Rectangle 44">
              <a:extLst>
                <a:ext uri="{FF2B5EF4-FFF2-40B4-BE49-F238E27FC236}">
                  <a16:creationId xmlns:a16="http://schemas.microsoft.com/office/drawing/2014/main" id="{5CAFB8CD-AF9C-FC55-8D75-8359F76FBB82}"/>
                </a:ext>
              </a:extLst>
            </p:cNvPr>
            <p:cNvSpPr/>
            <p:nvPr/>
          </p:nvSpPr>
          <p:spPr>
            <a:xfrm>
              <a:off x="5611755" y="3595173"/>
              <a:ext cx="1589145" cy="2500364"/>
            </a:xfrm>
            <a:prstGeom prst="rect">
              <a:avLst/>
            </a:prstGeom>
            <a:noFill/>
            <a:ln w="3175" cap="flat">
              <a:noFill/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46" indent="-171446" fontAlgn="base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>
                  <a:solidFill>
                    <a:srgbClr val="13294B"/>
                  </a:solidFill>
                  <a:latin typeface="Arial"/>
                  <a:cs typeface="Arial"/>
                </a:rPr>
                <a:t>Site Supervision </a:t>
              </a:r>
              <a:r>
                <a:rPr lang="en-US" sz="900" dirty="0">
                  <a:solidFill>
                    <a:srgbClr val="13294B"/>
                  </a:solidFill>
                  <a:latin typeface="Arial"/>
                  <a:cs typeface="Arial"/>
                </a:rPr>
                <a:t>project management, construction and QA/QC</a:t>
              </a:r>
            </a:p>
            <a:p>
              <a:pPr marL="171446" indent="-171446" fontAlgn="base" hangingPunct="0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Messa</a:t>
              </a: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 in </a:t>
              </a:r>
              <a:r>
                <a:rPr lang="en-US" sz="900" b="1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servizio</a:t>
              </a:r>
              <a:b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</a:b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test di </a:t>
              </a:r>
              <a:r>
                <a:rPr lang="en-US" sz="900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sistema</a:t>
              </a: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 e </a:t>
              </a:r>
              <a:r>
                <a:rPr lang="en-US" sz="900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inizio</a:t>
              </a: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 del </a:t>
              </a:r>
              <a:r>
                <a:rPr lang="en-US" sz="900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servizio</a:t>
              </a:r>
              <a:endParaRPr lang="en-US" sz="900" dirty="0">
                <a:solidFill>
                  <a:srgbClr val="13294B"/>
                </a:solidFill>
                <a:latin typeface="Arial" panose="020B0604020202020204" pitchFamily="34" charset="0"/>
              </a:endParaRPr>
            </a:p>
            <a:p>
              <a:pPr marL="171446" indent="-171446" fontAlgn="base" hangingPunct="0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Monitoraggio</a:t>
              </a: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 EHSS </a:t>
              </a: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(Environmental Health Safety Social) 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588794F-2B46-BFDB-B33E-50D3C798FBFD}"/>
                </a:ext>
              </a:extLst>
            </p:cNvPr>
            <p:cNvSpPr txBox="1"/>
            <p:nvPr/>
          </p:nvSpPr>
          <p:spPr>
            <a:xfrm>
              <a:off x="5645407" y="3020063"/>
              <a:ext cx="14736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189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defRPr/>
              </a:pPr>
              <a:r>
                <a:rPr lang="en-US" sz="1050" b="1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Costruzione</a:t>
              </a:r>
              <a:r>
                <a:rPr lang="en-US" sz="105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 e </a:t>
              </a:r>
              <a:r>
                <a:rPr lang="en-US" sz="1050" b="1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Messa</a:t>
              </a:r>
              <a:r>
                <a:rPr lang="en-US" sz="105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 in </a:t>
              </a:r>
              <a:r>
                <a:rPr lang="en-US" sz="1050" b="1" dirty="0" err="1">
                  <a:solidFill>
                    <a:srgbClr val="13294B"/>
                  </a:solidFill>
                  <a:latin typeface="Arial" panose="020B0604020202020204" pitchFamily="34" charset="0"/>
                </a:rPr>
                <a:t>Servizio</a:t>
              </a:r>
              <a:r>
                <a:rPr lang="en-US" sz="1050" dirty="0">
                  <a:solidFill>
                    <a:srgbClr val="13294B"/>
                  </a:solidFill>
                  <a:latin typeface="Arial" panose="020B0604020202020204" pitchFamily="34" charset="0"/>
                </a:rPr>
                <a:t>​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F7808D93-ECCE-2560-F2CB-9C1FB07412A0}"/>
              </a:ext>
            </a:extLst>
          </p:cNvPr>
          <p:cNvGrpSpPr/>
          <p:nvPr/>
        </p:nvGrpSpPr>
        <p:grpSpPr>
          <a:xfrm>
            <a:off x="7442409" y="3009959"/>
            <a:ext cx="1597681" cy="2159041"/>
            <a:chOff x="7442409" y="3009959"/>
            <a:chExt cx="1597681" cy="215904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9B9185-0660-9446-1A6A-D074B3E61C4B}"/>
                </a:ext>
              </a:extLst>
            </p:cNvPr>
            <p:cNvSpPr/>
            <p:nvPr/>
          </p:nvSpPr>
          <p:spPr>
            <a:xfrm>
              <a:off x="7442409" y="3430360"/>
              <a:ext cx="1597681" cy="1738640"/>
            </a:xfrm>
            <a:prstGeom prst="rect">
              <a:avLst/>
            </a:prstGeom>
            <a:noFill/>
            <a:ln w="3175" cap="flat">
              <a:noFill/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46" indent="-171446" fontAlgn="base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Maintenance Engineering </a:t>
              </a: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Services​</a:t>
              </a:r>
            </a:p>
            <a:p>
              <a:pPr marL="171446" indent="-171446" fontAlgn="base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Technical / Safety Inspection</a:t>
              </a: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​</a:t>
              </a:r>
            </a:p>
            <a:p>
              <a:pPr marL="171446" indent="-171446" fontAlgn="base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Life extension studies</a:t>
              </a:r>
              <a:r>
                <a:rPr lang="en-US" sz="900" dirty="0">
                  <a:solidFill>
                    <a:srgbClr val="13294B"/>
                  </a:solidFill>
                  <a:latin typeface="Arial" panose="020B0604020202020204" pitchFamily="34" charset="0"/>
                </a:rPr>
                <a:t>​</a:t>
              </a:r>
            </a:p>
            <a:p>
              <a:pPr marL="171446" indent="-171446" fontAlgn="base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Failure analysis</a:t>
              </a:r>
            </a:p>
            <a:p>
              <a:pPr marL="171446" indent="-171446" fontAlgn="base">
                <a:buClr>
                  <a:srgbClr val="3EB1C8"/>
                </a:buClr>
                <a:buFont typeface="Wingdings" pitchFamily="2" charset="2"/>
                <a:buChar char="§"/>
              </a:pPr>
              <a:r>
                <a:rPr lang="en-US" sz="90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Decommissioning studies</a:t>
              </a:r>
              <a:endParaRPr lang="en-US" sz="900" dirty="0">
                <a:solidFill>
                  <a:srgbClr val="13294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AFBB4E7-6943-6315-F07F-639EC3F3AA51}"/>
                </a:ext>
              </a:extLst>
            </p:cNvPr>
            <p:cNvSpPr txBox="1"/>
            <p:nvPr/>
          </p:nvSpPr>
          <p:spPr>
            <a:xfrm>
              <a:off x="7539650" y="3009959"/>
              <a:ext cx="13836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189"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defRPr/>
              </a:pPr>
              <a:r>
                <a:rPr lang="en-US" sz="1050" b="1" dirty="0">
                  <a:solidFill>
                    <a:srgbClr val="13294B"/>
                  </a:solidFill>
                  <a:latin typeface="Arial" panose="020B0604020202020204" pitchFamily="34" charset="0"/>
                </a:rPr>
                <a:t>Operations and Maintenance</a:t>
              </a:r>
              <a:endParaRPr lang="en-US" sz="1050" dirty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sp>
        <p:nvSpPr>
          <p:cNvPr id="8" name="CasellaDiTesto 27">
            <a:extLst>
              <a:ext uri="{FF2B5EF4-FFF2-40B4-BE49-F238E27FC236}">
                <a16:creationId xmlns:a16="http://schemas.microsoft.com/office/drawing/2014/main" id="{6C1103EC-7578-4EE1-66B9-F8657077CEFF}"/>
              </a:ext>
            </a:extLst>
          </p:cNvPr>
          <p:cNvSpPr txBox="1"/>
          <p:nvPr/>
        </p:nvSpPr>
        <p:spPr>
          <a:xfrm>
            <a:off x="245271" y="5947503"/>
            <a:ext cx="1613430" cy="231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defRPr/>
            </a:pPr>
            <a:r>
              <a:rPr lang="en-US" sz="800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rPr>
              <a:t>Current RINA Consulting focus:</a:t>
            </a:r>
          </a:p>
        </p:txBody>
      </p:sp>
      <p:sp>
        <p:nvSpPr>
          <p:cNvPr id="14" name="CasellaDiTesto 27">
            <a:extLst>
              <a:ext uri="{FF2B5EF4-FFF2-40B4-BE49-F238E27FC236}">
                <a16:creationId xmlns:a16="http://schemas.microsoft.com/office/drawing/2014/main" id="{952B6FE2-5234-04F6-1DC5-C9B2C0E512D4}"/>
              </a:ext>
            </a:extLst>
          </p:cNvPr>
          <p:cNvSpPr txBox="1"/>
          <p:nvPr/>
        </p:nvSpPr>
        <p:spPr>
          <a:xfrm>
            <a:off x="2011702" y="5930724"/>
            <a:ext cx="547160" cy="231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defRPr/>
            </a:pPr>
            <a:r>
              <a:rPr lang="en-US" sz="800" dirty="0">
                <a:latin typeface="Arial"/>
                <a:cs typeface="Arial"/>
                <a:sym typeface="Wingdings" panose="05000000000000000000" pitchFamily="2" charset="2"/>
              </a:rPr>
              <a:t>High</a:t>
            </a:r>
          </a:p>
        </p:txBody>
      </p:sp>
      <p:sp>
        <p:nvSpPr>
          <p:cNvPr id="16" name="CasellaDiTesto 27">
            <a:extLst>
              <a:ext uri="{FF2B5EF4-FFF2-40B4-BE49-F238E27FC236}">
                <a16:creationId xmlns:a16="http://schemas.microsoft.com/office/drawing/2014/main" id="{9FF8BFFD-7A36-F5E1-B3C6-167AC4521442}"/>
              </a:ext>
            </a:extLst>
          </p:cNvPr>
          <p:cNvSpPr txBox="1"/>
          <p:nvPr/>
        </p:nvSpPr>
        <p:spPr>
          <a:xfrm>
            <a:off x="2695902" y="5930724"/>
            <a:ext cx="547160" cy="231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300"/>
              </a:spcBef>
              <a:buClr>
                <a:srgbClr val="3EB1C8"/>
              </a:buClr>
              <a:defRPr/>
            </a:pPr>
            <a:r>
              <a:rPr lang="en-US" sz="800" dirty="0">
                <a:latin typeface="Arial"/>
                <a:cs typeface="Arial"/>
                <a:sym typeface="Wingdings" panose="05000000000000000000" pitchFamily="2" charset="2"/>
              </a:rPr>
              <a:t>Low</a:t>
            </a:r>
          </a:p>
        </p:txBody>
      </p:sp>
      <p:pic>
        <p:nvPicPr>
          <p:cNvPr id="18" name="Graphic 17" descr="Harvey Balls 100% with solid fill">
            <a:extLst>
              <a:ext uri="{FF2B5EF4-FFF2-40B4-BE49-F238E27FC236}">
                <a16:creationId xmlns:a16="http://schemas.microsoft.com/office/drawing/2014/main" id="{8D506AEC-4C7D-8C10-463E-20EAA2BC25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58701" y="5976805"/>
            <a:ext cx="172484" cy="172484"/>
          </a:xfrm>
          <a:prstGeom prst="rect">
            <a:avLst/>
          </a:prstGeom>
        </p:spPr>
      </p:pic>
      <p:pic>
        <p:nvPicPr>
          <p:cNvPr id="20" name="Graphic 19" descr="Harvey Balls 100% with solid fill">
            <a:extLst>
              <a:ext uri="{FF2B5EF4-FFF2-40B4-BE49-F238E27FC236}">
                <a16:creationId xmlns:a16="http://schemas.microsoft.com/office/drawing/2014/main" id="{722205EA-A37C-7E12-765E-2144080AAF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52362" y="5960026"/>
            <a:ext cx="172484" cy="17248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D4280F28-1FAE-0BC2-3882-1CE0F97D2B2B}"/>
              </a:ext>
            </a:extLst>
          </p:cNvPr>
          <p:cNvGrpSpPr/>
          <p:nvPr/>
        </p:nvGrpSpPr>
        <p:grpSpPr>
          <a:xfrm>
            <a:off x="342970" y="1516032"/>
            <a:ext cx="8647059" cy="369735"/>
            <a:chOff x="276225" y="1795856"/>
            <a:chExt cx="8647059" cy="369735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3696BAC-7A65-C456-FE32-9B276138800D}"/>
                </a:ext>
              </a:extLst>
            </p:cNvPr>
            <p:cNvSpPr txBox="1"/>
            <p:nvPr/>
          </p:nvSpPr>
          <p:spPr>
            <a:xfrm>
              <a:off x="276225" y="1873929"/>
              <a:ext cx="462915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  <a:spcBef>
                  <a:spcPts val="300"/>
                </a:spcBef>
                <a:buClr>
                  <a:srgbClr val="3EB1C8"/>
                </a:buClr>
                <a:defRPr/>
              </a:pPr>
              <a:r>
                <a:rPr lang="en-US" sz="1200" b="1" dirty="0">
                  <a:solidFill>
                    <a:srgbClr val="4BACC6"/>
                  </a:solidFill>
                  <a:latin typeface="Arial" panose="020B0604020202020204" pitchFamily="34" charset="0"/>
                </a:rPr>
                <a:t>PROJECT MANAGEMENT</a:t>
              </a: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​</a:t>
              </a:r>
              <a:endParaRPr lang="en-US" sz="1200" b="1" dirty="0">
                <a:solidFill>
                  <a:srgbClr val="13294B"/>
                </a:solidFill>
                <a:latin typeface="Arial"/>
                <a:cs typeface="Arial"/>
                <a:sym typeface="Wingdings" panose="05000000000000000000" pitchFamily="2" charset="2"/>
              </a:endParaRPr>
            </a:p>
          </p:txBody>
        </p:sp>
        <p:pic>
          <p:nvPicPr>
            <p:cNvPr id="7" name="Graphic 6" descr="Harvey Balls 70% with solid fill">
              <a:extLst>
                <a:ext uri="{FF2B5EF4-FFF2-40B4-BE49-F238E27FC236}">
                  <a16:creationId xmlns:a16="http://schemas.microsoft.com/office/drawing/2014/main" id="{F55D908A-A0A8-C207-F936-9B23643EA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85282" y="1795856"/>
              <a:ext cx="369735" cy="369735"/>
            </a:xfrm>
            <a:prstGeom prst="rect">
              <a:avLst/>
            </a:prstGeom>
          </p:spPr>
        </p:pic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5F081E7E-3D85-F757-5F26-8606F2C25E5F}"/>
                </a:ext>
              </a:extLst>
            </p:cNvPr>
            <p:cNvCxnSpPr>
              <a:cxnSpLocks/>
            </p:cNvCxnSpPr>
            <p:nvPr/>
          </p:nvCxnSpPr>
          <p:spPr>
            <a:xfrm>
              <a:off x="2655016" y="1980119"/>
              <a:ext cx="6268268" cy="0"/>
            </a:xfrm>
            <a:prstGeom prst="straightConnector1">
              <a:avLst/>
            </a:prstGeom>
            <a:ln>
              <a:solidFill>
                <a:srgbClr val="3EB1C8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77443547-CABA-083B-DAA6-1FF1EE405D9B}"/>
              </a:ext>
            </a:extLst>
          </p:cNvPr>
          <p:cNvGrpSpPr/>
          <p:nvPr/>
        </p:nvGrpSpPr>
        <p:grpSpPr>
          <a:xfrm>
            <a:off x="555949" y="2117357"/>
            <a:ext cx="681923" cy="894022"/>
            <a:chOff x="555949" y="2117357"/>
            <a:chExt cx="681923" cy="894022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5A8A24DA-0F60-05F2-B676-CEE23783F61D}"/>
                </a:ext>
              </a:extLst>
            </p:cNvPr>
            <p:cNvGrpSpPr/>
            <p:nvPr/>
          </p:nvGrpSpPr>
          <p:grpSpPr>
            <a:xfrm>
              <a:off x="555949" y="2117357"/>
              <a:ext cx="681923" cy="694317"/>
              <a:chOff x="555949" y="2117357"/>
              <a:chExt cx="681923" cy="694317"/>
            </a:xfrm>
          </p:grpSpPr>
          <p:sp>
            <p:nvSpPr>
              <p:cNvPr id="35" name="Oval 55">
                <a:extLst>
                  <a:ext uri="{FF2B5EF4-FFF2-40B4-BE49-F238E27FC236}">
                    <a16:creationId xmlns:a16="http://schemas.microsoft.com/office/drawing/2014/main" id="{0F2173C2-C775-B2E3-9916-04A8842078CE}"/>
                  </a:ext>
                </a:extLst>
              </p:cNvPr>
              <p:cNvSpPr/>
              <p:nvPr/>
            </p:nvSpPr>
            <p:spPr>
              <a:xfrm>
                <a:off x="555949" y="2117357"/>
                <a:ext cx="681923" cy="694317"/>
              </a:xfrm>
              <a:prstGeom prst="ellipse">
                <a:avLst/>
              </a:prstGeom>
              <a:solidFill>
                <a:srgbClr val="3EB1C8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2" name="Graphic 1" descr="Harvey Balls 100% with solid fill">
                <a:extLst>
                  <a:ext uri="{FF2B5EF4-FFF2-40B4-BE49-F238E27FC236}">
                    <a16:creationId xmlns:a16="http://schemas.microsoft.com/office/drawing/2014/main" id="{5C5F63AC-49E9-8B76-C94C-028104421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12043" y="2283323"/>
                <a:ext cx="369735" cy="369735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6887400-FF74-EDF8-6C69-72125DE1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12043" y="2654617"/>
              <a:ext cx="369735" cy="356762"/>
            </a:xfrm>
            <a:prstGeom prst="rect">
              <a:avLst/>
            </a:prstGeom>
          </p:spPr>
        </p:pic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CF2E0541-A8DF-B3A9-8FDA-8885EEB83712}"/>
              </a:ext>
            </a:extLst>
          </p:cNvPr>
          <p:cNvGrpSpPr/>
          <p:nvPr/>
        </p:nvGrpSpPr>
        <p:grpSpPr>
          <a:xfrm>
            <a:off x="2383886" y="2079257"/>
            <a:ext cx="681923" cy="898667"/>
            <a:chOff x="2383886" y="2079257"/>
            <a:chExt cx="681923" cy="898667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72D3318A-4512-4E40-CB1A-A4E224873D64}"/>
                </a:ext>
              </a:extLst>
            </p:cNvPr>
            <p:cNvGrpSpPr/>
            <p:nvPr/>
          </p:nvGrpSpPr>
          <p:grpSpPr>
            <a:xfrm>
              <a:off x="2383886" y="2079257"/>
              <a:ext cx="681923" cy="694317"/>
              <a:chOff x="2383886" y="2079257"/>
              <a:chExt cx="681923" cy="694317"/>
            </a:xfrm>
          </p:grpSpPr>
          <p:sp>
            <p:nvSpPr>
              <p:cNvPr id="34" name="Oval 55">
                <a:extLst>
                  <a:ext uri="{FF2B5EF4-FFF2-40B4-BE49-F238E27FC236}">
                    <a16:creationId xmlns:a16="http://schemas.microsoft.com/office/drawing/2014/main" id="{80333AB4-68E9-88D5-E9CE-F0AB670E97A2}"/>
                  </a:ext>
                </a:extLst>
              </p:cNvPr>
              <p:cNvSpPr/>
              <p:nvPr/>
            </p:nvSpPr>
            <p:spPr>
              <a:xfrm>
                <a:off x="2383886" y="2079257"/>
                <a:ext cx="681923" cy="694317"/>
              </a:xfrm>
              <a:prstGeom prst="ellipse">
                <a:avLst/>
              </a:prstGeom>
              <a:solidFill>
                <a:srgbClr val="3EB1C8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4" name="Graphic 3" descr="Harvey Balls 70% with solid fill">
                <a:extLst>
                  <a:ext uri="{FF2B5EF4-FFF2-40B4-BE49-F238E27FC236}">
                    <a16:creationId xmlns:a16="http://schemas.microsoft.com/office/drawing/2014/main" id="{4F32CD42-9054-184B-9AA7-377B8EADB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9979" y="2239781"/>
                <a:ext cx="369735" cy="369735"/>
              </a:xfrm>
              <a:prstGeom prst="rect">
                <a:avLst/>
              </a:prstGeom>
            </p:spPr>
          </p:pic>
        </p:grp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3225617-8263-AB01-928E-FF4F8BCB7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33207" y="2626092"/>
              <a:ext cx="383281" cy="351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9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5" grpId="0" uiExpand="1" build="p"/>
      <p:bldP spid="117" grpId="0" animBg="1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faccettatura">
  <a:themeElements>
    <a:clrScheme name="Personalizzato 3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0000"/>
      </a:accent1>
      <a:accent2>
        <a:srgbClr val="FFCCCC"/>
      </a:accent2>
      <a:accent3>
        <a:srgbClr val="A28E6A"/>
      </a:accent3>
      <a:accent4>
        <a:srgbClr val="FFCCCC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2705</TotalTime>
  <Words>2075</Words>
  <Application>Microsoft Office PowerPoint</Application>
  <PresentationFormat>Presentazione su schermo (4:3)</PresentationFormat>
  <Paragraphs>205</Paragraphs>
  <Slides>22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Trebuchet MS</vt:lpstr>
      <vt:lpstr>Wingdings</vt:lpstr>
      <vt:lpstr>Wingdings 3</vt:lpstr>
      <vt:lpstr>Sfaccettatura</vt:lpstr>
      <vt:lpstr>think-cell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Antonello</dc:creator>
  <cp:lastModifiedBy>Salvatore Gargiulo</cp:lastModifiedBy>
  <cp:revision>36</cp:revision>
  <dcterms:created xsi:type="dcterms:W3CDTF">2017-06-05T12:56:55Z</dcterms:created>
  <dcterms:modified xsi:type="dcterms:W3CDTF">2024-05-20T08:29:12Z</dcterms:modified>
</cp:coreProperties>
</file>